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66" r:id="rId5"/>
    <p:sldId id="271" r:id="rId6"/>
    <p:sldId id="268" r:id="rId7"/>
    <p:sldId id="269" r:id="rId8"/>
    <p:sldId id="270" r:id="rId9"/>
    <p:sldId id="257" r:id="rId10"/>
    <p:sldId id="267" r:id="rId11"/>
    <p:sldId id="272" r:id="rId12"/>
    <p:sldId id="273" r:id="rId13"/>
    <p:sldId id="274" r:id="rId14"/>
    <p:sldId id="276" r:id="rId15"/>
    <p:sldId id="277" r:id="rId16"/>
    <p:sldId id="27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1" d="100"/>
          <a:sy n="51" d="100"/>
        </p:scale>
        <p:origin x="1256" y="54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18" Type="http://schemas.openxmlformats.org/officeDocument/2006/relationships/notesMaster" Target="notesMasters/notesMaster1.xml" /><Relationship Id="rId3" Type="http://schemas.openxmlformats.org/officeDocument/2006/relationships/customXml" Target="../customXml/item3.xml" /><Relationship Id="rId21" Type="http://schemas.openxmlformats.org/officeDocument/2006/relationships/theme" Target="theme/theme1.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slide" Target="slides/slide13.xml" /><Relationship Id="rId2" Type="http://schemas.openxmlformats.org/officeDocument/2006/relationships/customXml" Target="../customXml/item2.xml" /><Relationship Id="rId16" Type="http://schemas.openxmlformats.org/officeDocument/2006/relationships/slide" Target="slides/slide12.xml" /><Relationship Id="rId20" Type="http://schemas.openxmlformats.org/officeDocument/2006/relationships/viewProps" Target="viewProps.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5" Type="http://schemas.openxmlformats.org/officeDocument/2006/relationships/slide" Target="slides/slide1.xml" /><Relationship Id="rId15" Type="http://schemas.openxmlformats.org/officeDocument/2006/relationships/slide" Target="slides/slide11.xml" /><Relationship Id="rId10" Type="http://schemas.openxmlformats.org/officeDocument/2006/relationships/slide" Target="slides/slide6.xml" /><Relationship Id="rId19" Type="http://schemas.openxmlformats.org/officeDocument/2006/relationships/presProps" Target="presProps.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slide" Target="slides/slide10.xml" /><Relationship Id="rId22" Type="http://schemas.openxmlformats.org/officeDocument/2006/relationships/tableStyles" Target="tableStyles.xml" /></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 /><Relationship Id="rId2" Type="http://schemas.microsoft.com/office/2011/relationships/chartColorStyle" Target="colors1.xml" /><Relationship Id="rId1" Type="http://schemas.microsoft.com/office/2011/relationships/chartStyle" Target="style1.xml" /></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[Employee_Salaries.csv]Sheet6!PivotTable6</c:name>
    <c:fmtId val="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SALARY</a:t>
            </a:r>
            <a:r>
              <a:rPr lang="en-IN" baseline="0"/>
              <a:t> AND COMPENSATION FOR EACH DIVISION</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Sheet6!$B$3:$B$5</c:f>
              <c:strCache>
                <c:ptCount val="1"/>
                <c:pt idx="0">
                  <c:v>F - Sum of Base_Salary</c:v>
                </c:pt>
              </c:strCache>
            </c:strRef>
          </c:tx>
          <c:spPr>
            <a:solidFill>
              <a:schemeClr val="accent1"/>
            </a:solidFill>
            <a:ln>
              <a:noFill/>
            </a:ln>
            <a:effectLst/>
            <a:sp3d/>
          </c:spPr>
          <c:invertIfNegative val="0"/>
          <c:cat>
            <c:strRef>
              <c:f>Sheet6!$A$6:$A$38</c:f>
              <c:strCache>
                <c:ptCount val="32"/>
                <c:pt idx="0">
                  <c:v>ABS 85 Administration</c:v>
                </c:pt>
                <c:pt idx="1">
                  <c:v>ABS 85 Administrative Services</c:v>
                </c:pt>
                <c:pt idx="2">
                  <c:v>ABS 85 Aspen Hill</c:v>
                </c:pt>
                <c:pt idx="3">
                  <c:v>CAT 30 Health and Human Services</c:v>
                </c:pt>
                <c:pt idx="4">
                  <c:v>CAT 30 Insurance Defense Litigation</c:v>
                </c:pt>
                <c:pt idx="5">
                  <c:v>CAT 30 Labor Relations and Public Safety</c:v>
                </c:pt>
                <c:pt idx="6">
                  <c:v>CAT 30 Support Services</c:v>
                </c:pt>
                <c:pt idx="7">
                  <c:v>CAT 30 Zoning, Land Use and Economic Development</c:v>
                </c:pt>
                <c:pt idx="8">
                  <c:v>CCL 01 Council Central Staff</c:v>
                </c:pt>
                <c:pt idx="9">
                  <c:v>COR 42 DS MCCF Case Managers Unit 1</c:v>
                </c:pt>
                <c:pt idx="10">
                  <c:v>COR 42 DS MCCF Custody and Security</c:v>
                </c:pt>
                <c:pt idx="11">
                  <c:v>DEP 80 Materials Management</c:v>
                </c:pt>
                <c:pt idx="12">
                  <c:v>DEP 80 Planning, Design, Construction and Monitoring</c:v>
                </c:pt>
                <c:pt idx="13">
                  <c:v>DGS 36 Real Estate Office</c:v>
                </c:pt>
                <c:pt idx="14">
                  <c:v>DOT 50 Transit Customer Operations and Support</c:v>
                </c:pt>
                <c:pt idx="15">
                  <c:v>DPS 75 Commercial Building Construction Division</c:v>
                </c:pt>
                <c:pt idx="16">
                  <c:v>DPS 75 Commercial Sustainability, Energy, and Mechanical</c:v>
                </c:pt>
                <c:pt idx="17">
                  <c:v>DPS 75 Director's Office</c:v>
                </c:pt>
                <c:pt idx="18">
                  <c:v>DPS 75 Land Development Right-of-Way Plan Review</c:v>
                </c:pt>
                <c:pt idx="19">
                  <c:v>FIN 32 Insurance</c:v>
                </c:pt>
                <c:pt idx="20">
                  <c:v>FIN 32 Operations and Administration - Risk Management</c:v>
                </c:pt>
                <c:pt idx="21">
                  <c:v>FRS 45 Admin Services</c:v>
                </c:pt>
                <c:pt idx="22">
                  <c:v>FRS 45 Field Operations Administration</c:v>
                </c:pt>
                <c:pt idx="23">
                  <c:v>FRS 45 Fire and Rescue Occupational Medical Services</c:v>
                </c:pt>
                <c:pt idx="24">
                  <c:v>FRS 45 Station 10</c:v>
                </c:pt>
                <c:pt idx="25">
                  <c:v>FRS 45 Station 12</c:v>
                </c:pt>
                <c:pt idx="26">
                  <c:v>FRS 45 Station 14</c:v>
                </c:pt>
                <c:pt idx="27">
                  <c:v>FRS 45 Station 15</c:v>
                </c:pt>
                <c:pt idx="28">
                  <c:v>FRS 45 Station 16</c:v>
                </c:pt>
                <c:pt idx="29">
                  <c:v>FRS 45 Station 19</c:v>
                </c:pt>
                <c:pt idx="30">
                  <c:v>FRS 45 Station 2</c:v>
                </c:pt>
                <c:pt idx="31">
                  <c:v>FRS 45 Station 21</c:v>
                </c:pt>
              </c:strCache>
            </c:strRef>
          </c:cat>
          <c:val>
            <c:numRef>
              <c:f>Sheet6!$B$6:$B$38</c:f>
              <c:numCache>
                <c:formatCode>General</c:formatCode>
                <c:ptCount val="32"/>
                <c:pt idx="0">
                  <c:v>136970</c:v>
                </c:pt>
                <c:pt idx="1">
                  <c:v>894343.96050000004</c:v>
                </c:pt>
                <c:pt idx="3">
                  <c:v>1053125.8188</c:v>
                </c:pt>
                <c:pt idx="4">
                  <c:v>1938897.8877999999</c:v>
                </c:pt>
                <c:pt idx="5">
                  <c:v>625988.37250000006</c:v>
                </c:pt>
                <c:pt idx="6">
                  <c:v>627197.12910000002</c:v>
                </c:pt>
                <c:pt idx="7">
                  <c:v>287333</c:v>
                </c:pt>
                <c:pt idx="8">
                  <c:v>4631699.675400001</c:v>
                </c:pt>
                <c:pt idx="9">
                  <c:v>117424</c:v>
                </c:pt>
                <c:pt idx="10">
                  <c:v>262775.05</c:v>
                </c:pt>
                <c:pt idx="13">
                  <c:v>270364</c:v>
                </c:pt>
                <c:pt idx="17">
                  <c:v>337188.94</c:v>
                </c:pt>
                <c:pt idx="19">
                  <c:v>122842</c:v>
                </c:pt>
                <c:pt idx="20">
                  <c:v>254454.33000000002</c:v>
                </c:pt>
                <c:pt idx="21">
                  <c:v>275264.71739999996</c:v>
                </c:pt>
                <c:pt idx="22">
                  <c:v>48413</c:v>
                </c:pt>
                <c:pt idx="24">
                  <c:v>152290</c:v>
                </c:pt>
                <c:pt idx="25">
                  <c:v>289377</c:v>
                </c:pt>
                <c:pt idx="26">
                  <c:v>370179</c:v>
                </c:pt>
                <c:pt idx="29">
                  <c:v>106504</c:v>
                </c:pt>
                <c:pt idx="31">
                  <c:v>83170</c:v>
                </c:pt>
              </c:numCache>
            </c:numRef>
          </c:val>
          <c:extLst>
            <c:ext xmlns:c16="http://schemas.microsoft.com/office/drawing/2014/chart" uri="{C3380CC4-5D6E-409C-BE32-E72D297353CC}">
              <c16:uniqueId val="{00000000-5A42-428F-AB73-2A92FD62243F}"/>
            </c:ext>
          </c:extLst>
        </c:ser>
        <c:ser>
          <c:idx val="1"/>
          <c:order val="1"/>
          <c:tx>
            <c:strRef>
              <c:f>Sheet6!$C$3:$C$5</c:f>
              <c:strCache>
                <c:ptCount val="1"/>
                <c:pt idx="0">
                  <c:v>F - Sum of Overtime_Pay</c:v>
                </c:pt>
              </c:strCache>
            </c:strRef>
          </c:tx>
          <c:spPr>
            <a:solidFill>
              <a:schemeClr val="accent2"/>
            </a:solidFill>
            <a:ln>
              <a:noFill/>
            </a:ln>
            <a:effectLst/>
            <a:sp3d/>
          </c:spPr>
          <c:invertIfNegative val="0"/>
          <c:cat>
            <c:strRef>
              <c:f>Sheet6!$A$6:$A$38</c:f>
              <c:strCache>
                <c:ptCount val="32"/>
                <c:pt idx="0">
                  <c:v>ABS 85 Administration</c:v>
                </c:pt>
                <c:pt idx="1">
                  <c:v>ABS 85 Administrative Services</c:v>
                </c:pt>
                <c:pt idx="2">
                  <c:v>ABS 85 Aspen Hill</c:v>
                </c:pt>
                <c:pt idx="3">
                  <c:v>CAT 30 Health and Human Services</c:v>
                </c:pt>
                <c:pt idx="4">
                  <c:v>CAT 30 Insurance Defense Litigation</c:v>
                </c:pt>
                <c:pt idx="5">
                  <c:v>CAT 30 Labor Relations and Public Safety</c:v>
                </c:pt>
                <c:pt idx="6">
                  <c:v>CAT 30 Support Services</c:v>
                </c:pt>
                <c:pt idx="7">
                  <c:v>CAT 30 Zoning, Land Use and Economic Development</c:v>
                </c:pt>
                <c:pt idx="8">
                  <c:v>CCL 01 Council Central Staff</c:v>
                </c:pt>
                <c:pt idx="9">
                  <c:v>COR 42 DS MCCF Case Managers Unit 1</c:v>
                </c:pt>
                <c:pt idx="10">
                  <c:v>COR 42 DS MCCF Custody and Security</c:v>
                </c:pt>
                <c:pt idx="11">
                  <c:v>DEP 80 Materials Management</c:v>
                </c:pt>
                <c:pt idx="12">
                  <c:v>DEP 80 Planning, Design, Construction and Monitoring</c:v>
                </c:pt>
                <c:pt idx="13">
                  <c:v>DGS 36 Real Estate Office</c:v>
                </c:pt>
                <c:pt idx="14">
                  <c:v>DOT 50 Transit Customer Operations and Support</c:v>
                </c:pt>
                <c:pt idx="15">
                  <c:v>DPS 75 Commercial Building Construction Division</c:v>
                </c:pt>
                <c:pt idx="16">
                  <c:v>DPS 75 Commercial Sustainability, Energy, and Mechanical</c:v>
                </c:pt>
                <c:pt idx="17">
                  <c:v>DPS 75 Director's Office</c:v>
                </c:pt>
                <c:pt idx="18">
                  <c:v>DPS 75 Land Development Right-of-Way Plan Review</c:v>
                </c:pt>
                <c:pt idx="19">
                  <c:v>FIN 32 Insurance</c:v>
                </c:pt>
                <c:pt idx="20">
                  <c:v>FIN 32 Operations and Administration - Risk Management</c:v>
                </c:pt>
                <c:pt idx="21">
                  <c:v>FRS 45 Admin Services</c:v>
                </c:pt>
                <c:pt idx="22">
                  <c:v>FRS 45 Field Operations Administration</c:v>
                </c:pt>
                <c:pt idx="23">
                  <c:v>FRS 45 Fire and Rescue Occupational Medical Services</c:v>
                </c:pt>
                <c:pt idx="24">
                  <c:v>FRS 45 Station 10</c:v>
                </c:pt>
                <c:pt idx="25">
                  <c:v>FRS 45 Station 12</c:v>
                </c:pt>
                <c:pt idx="26">
                  <c:v>FRS 45 Station 14</c:v>
                </c:pt>
                <c:pt idx="27">
                  <c:v>FRS 45 Station 15</c:v>
                </c:pt>
                <c:pt idx="28">
                  <c:v>FRS 45 Station 16</c:v>
                </c:pt>
                <c:pt idx="29">
                  <c:v>FRS 45 Station 19</c:v>
                </c:pt>
                <c:pt idx="30">
                  <c:v>FRS 45 Station 2</c:v>
                </c:pt>
                <c:pt idx="31">
                  <c:v>FRS 45 Station 21</c:v>
                </c:pt>
              </c:strCache>
            </c:strRef>
          </c:cat>
          <c:val>
            <c:numRef>
              <c:f>Sheet6!$C$6:$C$38</c:f>
              <c:numCache>
                <c:formatCode>General</c:formatCode>
                <c:ptCount val="32"/>
                <c:pt idx="0">
                  <c:v>0</c:v>
                </c:pt>
                <c:pt idx="1">
                  <c:v>16904.93</c:v>
                </c:pt>
                <c:pt idx="3">
                  <c:v>817.36</c:v>
                </c:pt>
                <c:pt idx="4">
                  <c:v>431.6</c:v>
                </c:pt>
                <c:pt idx="5">
                  <c:v>0</c:v>
                </c:pt>
                <c:pt idx="6">
                  <c:v>547.91</c:v>
                </c:pt>
                <c:pt idx="7">
                  <c:v>0</c:v>
                </c:pt>
                <c:pt idx="8">
                  <c:v>896.2700000000001</c:v>
                </c:pt>
                <c:pt idx="9">
                  <c:v>0</c:v>
                </c:pt>
                <c:pt idx="10">
                  <c:v>34613.26</c:v>
                </c:pt>
                <c:pt idx="13">
                  <c:v>14867.09</c:v>
                </c:pt>
                <c:pt idx="17">
                  <c:v>0</c:v>
                </c:pt>
                <c:pt idx="19">
                  <c:v>0</c:v>
                </c:pt>
                <c:pt idx="20">
                  <c:v>0</c:v>
                </c:pt>
                <c:pt idx="21">
                  <c:v>12894.98</c:v>
                </c:pt>
                <c:pt idx="22">
                  <c:v>837.1</c:v>
                </c:pt>
                <c:pt idx="24">
                  <c:v>15609.65</c:v>
                </c:pt>
                <c:pt idx="25">
                  <c:v>70197.3</c:v>
                </c:pt>
                <c:pt idx="26">
                  <c:v>47440.89</c:v>
                </c:pt>
                <c:pt idx="29">
                  <c:v>38628.51</c:v>
                </c:pt>
                <c:pt idx="31">
                  <c:v>1696.69</c:v>
                </c:pt>
              </c:numCache>
            </c:numRef>
          </c:val>
          <c:extLst>
            <c:ext xmlns:c16="http://schemas.microsoft.com/office/drawing/2014/chart" uri="{C3380CC4-5D6E-409C-BE32-E72D297353CC}">
              <c16:uniqueId val="{00000001-5A42-428F-AB73-2A92FD62243F}"/>
            </c:ext>
          </c:extLst>
        </c:ser>
        <c:ser>
          <c:idx val="2"/>
          <c:order val="2"/>
          <c:tx>
            <c:strRef>
              <c:f>Sheet6!$D$3:$D$5</c:f>
              <c:strCache>
                <c:ptCount val="1"/>
                <c:pt idx="0">
                  <c:v>M - Sum of Base_Salary</c:v>
                </c:pt>
              </c:strCache>
            </c:strRef>
          </c:tx>
          <c:spPr>
            <a:solidFill>
              <a:schemeClr val="accent3"/>
            </a:solidFill>
            <a:ln>
              <a:noFill/>
            </a:ln>
            <a:effectLst/>
            <a:sp3d/>
          </c:spPr>
          <c:invertIfNegative val="0"/>
          <c:cat>
            <c:strRef>
              <c:f>Sheet6!$A$6:$A$38</c:f>
              <c:strCache>
                <c:ptCount val="32"/>
                <c:pt idx="0">
                  <c:v>ABS 85 Administration</c:v>
                </c:pt>
                <c:pt idx="1">
                  <c:v>ABS 85 Administrative Services</c:v>
                </c:pt>
                <c:pt idx="2">
                  <c:v>ABS 85 Aspen Hill</c:v>
                </c:pt>
                <c:pt idx="3">
                  <c:v>CAT 30 Health and Human Services</c:v>
                </c:pt>
                <c:pt idx="4">
                  <c:v>CAT 30 Insurance Defense Litigation</c:v>
                </c:pt>
                <c:pt idx="5">
                  <c:v>CAT 30 Labor Relations and Public Safety</c:v>
                </c:pt>
                <c:pt idx="6">
                  <c:v>CAT 30 Support Services</c:v>
                </c:pt>
                <c:pt idx="7">
                  <c:v>CAT 30 Zoning, Land Use and Economic Development</c:v>
                </c:pt>
                <c:pt idx="8">
                  <c:v>CCL 01 Council Central Staff</c:v>
                </c:pt>
                <c:pt idx="9">
                  <c:v>COR 42 DS MCCF Case Managers Unit 1</c:v>
                </c:pt>
                <c:pt idx="10">
                  <c:v>COR 42 DS MCCF Custody and Security</c:v>
                </c:pt>
                <c:pt idx="11">
                  <c:v>DEP 80 Materials Management</c:v>
                </c:pt>
                <c:pt idx="12">
                  <c:v>DEP 80 Planning, Design, Construction and Monitoring</c:v>
                </c:pt>
                <c:pt idx="13">
                  <c:v>DGS 36 Real Estate Office</c:v>
                </c:pt>
                <c:pt idx="14">
                  <c:v>DOT 50 Transit Customer Operations and Support</c:v>
                </c:pt>
                <c:pt idx="15">
                  <c:v>DPS 75 Commercial Building Construction Division</c:v>
                </c:pt>
                <c:pt idx="16">
                  <c:v>DPS 75 Commercial Sustainability, Energy, and Mechanical</c:v>
                </c:pt>
                <c:pt idx="17">
                  <c:v>DPS 75 Director's Office</c:v>
                </c:pt>
                <c:pt idx="18">
                  <c:v>DPS 75 Land Development Right-of-Way Plan Review</c:v>
                </c:pt>
                <c:pt idx="19">
                  <c:v>FIN 32 Insurance</c:v>
                </c:pt>
                <c:pt idx="20">
                  <c:v>FIN 32 Operations and Administration - Risk Management</c:v>
                </c:pt>
                <c:pt idx="21">
                  <c:v>FRS 45 Admin Services</c:v>
                </c:pt>
                <c:pt idx="22">
                  <c:v>FRS 45 Field Operations Administration</c:v>
                </c:pt>
                <c:pt idx="23">
                  <c:v>FRS 45 Fire and Rescue Occupational Medical Services</c:v>
                </c:pt>
                <c:pt idx="24">
                  <c:v>FRS 45 Station 10</c:v>
                </c:pt>
                <c:pt idx="25">
                  <c:v>FRS 45 Station 12</c:v>
                </c:pt>
                <c:pt idx="26">
                  <c:v>FRS 45 Station 14</c:v>
                </c:pt>
                <c:pt idx="27">
                  <c:v>FRS 45 Station 15</c:v>
                </c:pt>
                <c:pt idx="28">
                  <c:v>FRS 45 Station 16</c:v>
                </c:pt>
                <c:pt idx="29">
                  <c:v>FRS 45 Station 19</c:v>
                </c:pt>
                <c:pt idx="30">
                  <c:v>FRS 45 Station 2</c:v>
                </c:pt>
                <c:pt idx="31">
                  <c:v>FRS 45 Station 21</c:v>
                </c:pt>
              </c:strCache>
            </c:strRef>
          </c:cat>
          <c:val>
            <c:numRef>
              <c:f>Sheet6!$D$6:$D$38</c:f>
              <c:numCache>
                <c:formatCode>General</c:formatCode>
                <c:ptCount val="32"/>
                <c:pt idx="0">
                  <c:v>321486.36</c:v>
                </c:pt>
                <c:pt idx="1">
                  <c:v>882800.42379999999</c:v>
                </c:pt>
                <c:pt idx="2">
                  <c:v>179424.8756</c:v>
                </c:pt>
                <c:pt idx="3">
                  <c:v>175873</c:v>
                </c:pt>
                <c:pt idx="4">
                  <c:v>549851.27490000008</c:v>
                </c:pt>
                <c:pt idx="5">
                  <c:v>584907.478</c:v>
                </c:pt>
                <c:pt idx="6">
                  <c:v>61678.257599999997</c:v>
                </c:pt>
                <c:pt idx="7">
                  <c:v>744914.24410000001</c:v>
                </c:pt>
                <c:pt idx="8">
                  <c:v>1824386.2222000002</c:v>
                </c:pt>
                <c:pt idx="10">
                  <c:v>108180</c:v>
                </c:pt>
                <c:pt idx="11">
                  <c:v>265610.91000000003</c:v>
                </c:pt>
                <c:pt idx="12">
                  <c:v>142000</c:v>
                </c:pt>
                <c:pt idx="14">
                  <c:v>151768.75</c:v>
                </c:pt>
                <c:pt idx="15">
                  <c:v>175873</c:v>
                </c:pt>
                <c:pt idx="16">
                  <c:v>133161.79</c:v>
                </c:pt>
                <c:pt idx="17">
                  <c:v>196059</c:v>
                </c:pt>
                <c:pt idx="18">
                  <c:v>152940</c:v>
                </c:pt>
                <c:pt idx="19">
                  <c:v>144400.1</c:v>
                </c:pt>
                <c:pt idx="21">
                  <c:v>167306</c:v>
                </c:pt>
                <c:pt idx="22">
                  <c:v>1354016</c:v>
                </c:pt>
                <c:pt idx="23">
                  <c:v>284227</c:v>
                </c:pt>
                <c:pt idx="24">
                  <c:v>3016324</c:v>
                </c:pt>
                <c:pt idx="25">
                  <c:v>2338844</c:v>
                </c:pt>
                <c:pt idx="26">
                  <c:v>2028404</c:v>
                </c:pt>
                <c:pt idx="27">
                  <c:v>3702368</c:v>
                </c:pt>
                <c:pt idx="28">
                  <c:v>3423684</c:v>
                </c:pt>
                <c:pt idx="29">
                  <c:v>2573049</c:v>
                </c:pt>
                <c:pt idx="30">
                  <c:v>2139162</c:v>
                </c:pt>
                <c:pt idx="31">
                  <c:v>1798828</c:v>
                </c:pt>
              </c:numCache>
            </c:numRef>
          </c:val>
          <c:extLst>
            <c:ext xmlns:c16="http://schemas.microsoft.com/office/drawing/2014/chart" uri="{C3380CC4-5D6E-409C-BE32-E72D297353CC}">
              <c16:uniqueId val="{00000002-5A42-428F-AB73-2A92FD62243F}"/>
            </c:ext>
          </c:extLst>
        </c:ser>
        <c:ser>
          <c:idx val="3"/>
          <c:order val="3"/>
          <c:tx>
            <c:strRef>
              <c:f>Sheet6!$E$3:$E$5</c:f>
              <c:strCache>
                <c:ptCount val="1"/>
                <c:pt idx="0">
                  <c:v>M - Sum of Overtime_Pay</c:v>
                </c:pt>
              </c:strCache>
            </c:strRef>
          </c:tx>
          <c:spPr>
            <a:solidFill>
              <a:schemeClr val="accent4"/>
            </a:solidFill>
            <a:ln>
              <a:noFill/>
            </a:ln>
            <a:effectLst/>
            <a:sp3d/>
          </c:spPr>
          <c:invertIfNegative val="0"/>
          <c:cat>
            <c:strRef>
              <c:f>Sheet6!$A$6:$A$38</c:f>
              <c:strCache>
                <c:ptCount val="32"/>
                <c:pt idx="0">
                  <c:v>ABS 85 Administration</c:v>
                </c:pt>
                <c:pt idx="1">
                  <c:v>ABS 85 Administrative Services</c:v>
                </c:pt>
                <c:pt idx="2">
                  <c:v>ABS 85 Aspen Hill</c:v>
                </c:pt>
                <c:pt idx="3">
                  <c:v>CAT 30 Health and Human Services</c:v>
                </c:pt>
                <c:pt idx="4">
                  <c:v>CAT 30 Insurance Defense Litigation</c:v>
                </c:pt>
                <c:pt idx="5">
                  <c:v>CAT 30 Labor Relations and Public Safety</c:v>
                </c:pt>
                <c:pt idx="6">
                  <c:v>CAT 30 Support Services</c:v>
                </c:pt>
                <c:pt idx="7">
                  <c:v>CAT 30 Zoning, Land Use and Economic Development</c:v>
                </c:pt>
                <c:pt idx="8">
                  <c:v>CCL 01 Council Central Staff</c:v>
                </c:pt>
                <c:pt idx="9">
                  <c:v>COR 42 DS MCCF Case Managers Unit 1</c:v>
                </c:pt>
                <c:pt idx="10">
                  <c:v>COR 42 DS MCCF Custody and Security</c:v>
                </c:pt>
                <c:pt idx="11">
                  <c:v>DEP 80 Materials Management</c:v>
                </c:pt>
                <c:pt idx="12">
                  <c:v>DEP 80 Planning, Design, Construction and Monitoring</c:v>
                </c:pt>
                <c:pt idx="13">
                  <c:v>DGS 36 Real Estate Office</c:v>
                </c:pt>
                <c:pt idx="14">
                  <c:v>DOT 50 Transit Customer Operations and Support</c:v>
                </c:pt>
                <c:pt idx="15">
                  <c:v>DPS 75 Commercial Building Construction Division</c:v>
                </c:pt>
                <c:pt idx="16">
                  <c:v>DPS 75 Commercial Sustainability, Energy, and Mechanical</c:v>
                </c:pt>
                <c:pt idx="17">
                  <c:v>DPS 75 Director's Office</c:v>
                </c:pt>
                <c:pt idx="18">
                  <c:v>DPS 75 Land Development Right-of-Way Plan Review</c:v>
                </c:pt>
                <c:pt idx="19">
                  <c:v>FIN 32 Insurance</c:v>
                </c:pt>
                <c:pt idx="20">
                  <c:v>FIN 32 Operations and Administration - Risk Management</c:v>
                </c:pt>
                <c:pt idx="21">
                  <c:v>FRS 45 Admin Services</c:v>
                </c:pt>
                <c:pt idx="22">
                  <c:v>FRS 45 Field Operations Administration</c:v>
                </c:pt>
                <c:pt idx="23">
                  <c:v>FRS 45 Fire and Rescue Occupational Medical Services</c:v>
                </c:pt>
                <c:pt idx="24">
                  <c:v>FRS 45 Station 10</c:v>
                </c:pt>
                <c:pt idx="25">
                  <c:v>FRS 45 Station 12</c:v>
                </c:pt>
                <c:pt idx="26">
                  <c:v>FRS 45 Station 14</c:v>
                </c:pt>
                <c:pt idx="27">
                  <c:v>FRS 45 Station 15</c:v>
                </c:pt>
                <c:pt idx="28">
                  <c:v>FRS 45 Station 16</c:v>
                </c:pt>
                <c:pt idx="29">
                  <c:v>FRS 45 Station 19</c:v>
                </c:pt>
                <c:pt idx="30">
                  <c:v>FRS 45 Station 2</c:v>
                </c:pt>
                <c:pt idx="31">
                  <c:v>FRS 45 Station 21</c:v>
                </c:pt>
              </c:strCache>
            </c:strRef>
          </c:cat>
          <c:val>
            <c:numRef>
              <c:f>Sheet6!$E$6:$E$38</c:f>
              <c:numCache>
                <c:formatCode>General</c:formatCode>
                <c:ptCount val="32"/>
                <c:pt idx="0">
                  <c:v>0</c:v>
                </c:pt>
                <c:pt idx="1">
                  <c:v>4292.7699999999995</c:v>
                </c:pt>
                <c:pt idx="2">
                  <c:v>188.58</c:v>
                </c:pt>
                <c:pt idx="3">
                  <c:v>0</c:v>
                </c:pt>
                <c:pt idx="4">
                  <c:v>0</c:v>
                </c:pt>
                <c:pt idx="5">
                  <c:v>0</c:v>
                </c:pt>
                <c:pt idx="6">
                  <c:v>0</c:v>
                </c:pt>
                <c:pt idx="7">
                  <c:v>0</c:v>
                </c:pt>
                <c:pt idx="8">
                  <c:v>320.7</c:v>
                </c:pt>
                <c:pt idx="10">
                  <c:v>54370.95</c:v>
                </c:pt>
                <c:pt idx="11">
                  <c:v>0</c:v>
                </c:pt>
                <c:pt idx="12">
                  <c:v>0</c:v>
                </c:pt>
                <c:pt idx="14">
                  <c:v>0</c:v>
                </c:pt>
                <c:pt idx="15">
                  <c:v>0</c:v>
                </c:pt>
                <c:pt idx="16">
                  <c:v>0</c:v>
                </c:pt>
                <c:pt idx="17">
                  <c:v>0</c:v>
                </c:pt>
                <c:pt idx="18">
                  <c:v>0</c:v>
                </c:pt>
                <c:pt idx="19">
                  <c:v>0</c:v>
                </c:pt>
                <c:pt idx="21">
                  <c:v>0</c:v>
                </c:pt>
                <c:pt idx="22">
                  <c:v>381624.11</c:v>
                </c:pt>
                <c:pt idx="23">
                  <c:v>58352.77</c:v>
                </c:pt>
                <c:pt idx="24">
                  <c:v>1038530.3</c:v>
                </c:pt>
                <c:pt idx="25">
                  <c:v>669242.34000000008</c:v>
                </c:pt>
                <c:pt idx="26">
                  <c:v>520789.74</c:v>
                </c:pt>
                <c:pt idx="27">
                  <c:v>993476.59999999986</c:v>
                </c:pt>
                <c:pt idx="28">
                  <c:v>712904.10999999975</c:v>
                </c:pt>
                <c:pt idx="29">
                  <c:v>632994.62000000011</c:v>
                </c:pt>
                <c:pt idx="30">
                  <c:v>422103.49</c:v>
                </c:pt>
                <c:pt idx="31">
                  <c:v>465694.69000000006</c:v>
                </c:pt>
              </c:numCache>
            </c:numRef>
          </c:val>
          <c:extLst>
            <c:ext xmlns:c16="http://schemas.microsoft.com/office/drawing/2014/chart" uri="{C3380CC4-5D6E-409C-BE32-E72D297353CC}">
              <c16:uniqueId val="{00000003-5A42-428F-AB73-2A92FD62243F}"/>
            </c:ext>
          </c:extLst>
        </c:ser>
        <c:dLbls>
          <c:showLegendKey val="0"/>
          <c:showVal val="0"/>
          <c:showCatName val="0"/>
          <c:showSerName val="0"/>
          <c:showPercent val="0"/>
          <c:showBubbleSize val="0"/>
        </c:dLbls>
        <c:gapWidth val="150"/>
        <c:shape val="box"/>
        <c:axId val="1236668831"/>
        <c:axId val="1236667871"/>
        <c:axId val="0"/>
      </c:bar3DChart>
      <c:catAx>
        <c:axId val="1236668831"/>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36667871"/>
        <c:crosses val="autoZero"/>
        <c:auto val="1"/>
        <c:lblAlgn val="ctr"/>
        <c:lblOffset val="100"/>
        <c:noMultiLvlLbl val="0"/>
      </c:catAx>
      <c:valAx>
        <c:axId val="123666787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36668831"/>
        <c:crosses val="autoZero"/>
        <c:crossBetween val="between"/>
      </c:valAx>
      <c:spPr>
        <a:noFill/>
        <a:ln>
          <a:noFill/>
        </a:ln>
        <a:effectLst/>
      </c:spPr>
    </c:plotArea>
    <c:legend>
      <c:legendPos val="r"/>
      <c:layout>
        <c:manualLayout>
          <c:xMode val="edge"/>
          <c:yMode val="edge"/>
          <c:x val="0.83905438903470397"/>
          <c:y val="0.49726643212151672"/>
          <c:w val="0.14639534641503146"/>
          <c:h val="0.22841011894789748"/>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F870C-5D9B-4878-9827-A3D8F8D3B4C3}"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93252BB-1661-4EF1-B4B4-B609E884D6B5}">
      <dgm:prSet/>
      <dgm:spPr/>
      <dgm:t>
        <a:bodyPr/>
        <a:lstStyle/>
        <a:p>
          <a:pPr>
            <a:lnSpc>
              <a:spcPct val="100000"/>
            </a:lnSpc>
            <a:defRPr cap="all"/>
          </a:pPr>
          <a:r>
            <a:rPr lang="en-US" dirty="0"/>
            <a:t>HR PROFESSIONALS</a:t>
          </a:r>
        </a:p>
      </dgm:t>
    </dgm:pt>
    <dgm:pt modelId="{5A04EF90-0F09-4424-BA8F-063E80337D8E}" type="parTrans" cxnId="{095425F3-197C-4E69-84D5-0C51196EF1C6}">
      <dgm:prSet/>
      <dgm:spPr/>
      <dgm:t>
        <a:bodyPr/>
        <a:lstStyle/>
        <a:p>
          <a:endParaRPr lang="en-US"/>
        </a:p>
      </dgm:t>
    </dgm:pt>
    <dgm:pt modelId="{54292CB0-011E-4706-9294-372AD5816BB9}" type="sibTrans" cxnId="{095425F3-197C-4E69-84D5-0C51196EF1C6}">
      <dgm:prSet/>
      <dgm:spPr/>
      <dgm:t>
        <a:bodyPr/>
        <a:lstStyle/>
        <a:p>
          <a:endParaRPr lang="en-US"/>
        </a:p>
      </dgm:t>
    </dgm:pt>
    <dgm:pt modelId="{1777E161-D0DE-4D31-91FE-E2AD8AAC6AAC}">
      <dgm:prSet/>
      <dgm:spPr/>
      <dgm:t>
        <a:bodyPr/>
        <a:lstStyle/>
        <a:p>
          <a:pPr>
            <a:lnSpc>
              <a:spcPct val="100000"/>
            </a:lnSpc>
            <a:defRPr cap="all"/>
          </a:pPr>
          <a:r>
            <a:rPr lang="en-US" dirty="0"/>
            <a:t>COMPENSATION ANALYSTS</a:t>
          </a:r>
        </a:p>
      </dgm:t>
    </dgm:pt>
    <dgm:pt modelId="{50E45982-4B36-4BD3-ABAD-204FBA61FF0E}" type="parTrans" cxnId="{A341BC0D-6DD3-4979-9832-08DC41068DC6}">
      <dgm:prSet/>
      <dgm:spPr/>
      <dgm:t>
        <a:bodyPr/>
        <a:lstStyle/>
        <a:p>
          <a:endParaRPr lang="en-US"/>
        </a:p>
      </dgm:t>
    </dgm:pt>
    <dgm:pt modelId="{FB489039-8D8A-4FC2-9B37-994383FDE902}" type="sibTrans" cxnId="{A341BC0D-6DD3-4979-9832-08DC41068DC6}">
      <dgm:prSet/>
      <dgm:spPr/>
      <dgm:t>
        <a:bodyPr/>
        <a:lstStyle/>
        <a:p>
          <a:endParaRPr lang="en-US"/>
        </a:p>
      </dgm:t>
    </dgm:pt>
    <dgm:pt modelId="{A0E3938A-38FD-4C6B-BC76-DCF294EE93DC}">
      <dgm:prSet/>
      <dgm:spPr/>
      <dgm:t>
        <a:bodyPr/>
        <a:lstStyle/>
        <a:p>
          <a:pPr>
            <a:lnSpc>
              <a:spcPct val="100000"/>
            </a:lnSpc>
            <a:defRPr cap="all"/>
          </a:pPr>
          <a:r>
            <a:rPr lang="en-US" dirty="0"/>
            <a:t>BUSINESS MANAGERS</a:t>
          </a:r>
        </a:p>
      </dgm:t>
    </dgm:pt>
    <dgm:pt modelId="{8655D1BC-F152-4DA3-90FE-11A6554E87C9}" type="parTrans" cxnId="{F1960191-6C4D-45E6-A70C-022CDEE00113}">
      <dgm:prSet/>
      <dgm:spPr/>
      <dgm:t>
        <a:bodyPr/>
        <a:lstStyle/>
        <a:p>
          <a:endParaRPr lang="en-US"/>
        </a:p>
      </dgm:t>
    </dgm:pt>
    <dgm:pt modelId="{7DE219E0-15AA-4B4B-9BED-F21993E27992}" type="sibTrans" cxnId="{F1960191-6C4D-45E6-A70C-022CDEE00113}">
      <dgm:prSet/>
      <dgm:spPr/>
      <dgm:t>
        <a:bodyPr/>
        <a:lstStyle/>
        <a:p>
          <a:endParaRPr lang="en-US"/>
        </a:p>
      </dgm:t>
    </dgm:pt>
    <dgm:pt modelId="{D2FA40C6-C0ED-46A3-92CE-B081053B2BA8}" type="pres">
      <dgm:prSet presAssocID="{34FF870C-5D9B-4878-9827-A3D8F8D3B4C3}" presName="root" presStyleCnt="0">
        <dgm:presLayoutVars>
          <dgm:dir/>
          <dgm:resizeHandles val="exact"/>
        </dgm:presLayoutVars>
      </dgm:prSet>
      <dgm:spPr/>
    </dgm:pt>
    <dgm:pt modelId="{4F71816B-273C-49A1-A458-BCE14C9FAD7C}" type="pres">
      <dgm:prSet presAssocID="{193252BB-1661-4EF1-B4B4-B609E884D6B5}" presName="compNode" presStyleCnt="0"/>
      <dgm:spPr/>
    </dgm:pt>
    <dgm:pt modelId="{23A2EDD9-C89F-49C9-AE4A-D6196B4CA219}" type="pres">
      <dgm:prSet presAssocID="{193252BB-1661-4EF1-B4B4-B609E884D6B5}" presName="iconBgRect" presStyleLbl="bgShp" presStyleIdx="0" presStyleCnt="3"/>
      <dgm:spPr>
        <a:prstGeom prst="round2DiagRect">
          <a:avLst>
            <a:gd name="adj1" fmla="val 29727"/>
            <a:gd name="adj2" fmla="val 0"/>
          </a:avLst>
        </a:prstGeom>
        <a:solidFill>
          <a:schemeClr val="accent5"/>
        </a:solidFill>
      </dgm:spPr>
    </dgm:pt>
    <dgm:pt modelId="{AFF6CE53-2172-43E4-BC33-3C48272DDCF0}" type="pres">
      <dgm:prSet presAssocID="{193252BB-1661-4EF1-B4B4-B609E884D6B5}" presName="iconRect" presStyleLbl="node1" presStyleIdx="0" presStyleCnt="3"/>
      <dgm:spPr>
        <a:ln>
          <a:noFill/>
        </a:ln>
      </dgm:spPr>
    </dgm:pt>
    <dgm:pt modelId="{8CFED58E-CED6-48CB-AD6E-8A220711C954}" type="pres">
      <dgm:prSet presAssocID="{193252BB-1661-4EF1-B4B4-B609E884D6B5}" presName="spaceRect" presStyleCnt="0"/>
      <dgm:spPr/>
    </dgm:pt>
    <dgm:pt modelId="{B2757675-DFB6-4B33-9701-161572571D2B}" type="pres">
      <dgm:prSet presAssocID="{193252BB-1661-4EF1-B4B4-B609E884D6B5}" presName="textRect" presStyleLbl="revTx" presStyleIdx="0" presStyleCnt="3">
        <dgm:presLayoutVars>
          <dgm:chMax val="1"/>
          <dgm:chPref val="1"/>
        </dgm:presLayoutVars>
      </dgm:prSet>
      <dgm:spPr/>
    </dgm:pt>
    <dgm:pt modelId="{FF5FC25A-8895-4059-A7CB-AC8E769B2E4B}" type="pres">
      <dgm:prSet presAssocID="{54292CB0-011E-4706-9294-372AD5816BB9}" presName="sibTrans" presStyleCnt="0"/>
      <dgm:spPr/>
    </dgm:pt>
    <dgm:pt modelId="{F181BEB4-66E0-4B62-8712-BD0A64659834}" type="pres">
      <dgm:prSet presAssocID="{1777E161-D0DE-4D31-91FE-E2AD8AAC6AAC}" presName="compNode" presStyleCnt="0"/>
      <dgm:spPr/>
    </dgm:pt>
    <dgm:pt modelId="{0E81F59E-BE24-4A43-8B4D-78AE486DB35A}" type="pres">
      <dgm:prSet presAssocID="{1777E161-D0DE-4D31-91FE-E2AD8AAC6AAC}" presName="iconBgRect" presStyleLbl="bgShp" presStyleIdx="1" presStyleCnt="3" custLinFactNeighborX="0" custLinFactNeighborY="1557"/>
      <dgm:spPr>
        <a:prstGeom prst="round2DiagRect">
          <a:avLst>
            <a:gd name="adj1" fmla="val 29727"/>
            <a:gd name="adj2" fmla="val 0"/>
          </a:avLst>
        </a:prstGeom>
        <a:solidFill>
          <a:schemeClr val="accent5"/>
        </a:solidFill>
      </dgm:spPr>
    </dgm:pt>
    <dgm:pt modelId="{C6C18185-40AF-48A2-8685-C39F432C8E80}" type="pres">
      <dgm:prSet presAssocID="{1777E161-D0DE-4D31-91FE-E2AD8AAC6AAC}" presName="iconRect" presStyleLbl="node1" presStyleIdx="1" presStyleCnt="3"/>
      <dgm:spPr>
        <a:ln>
          <a:noFill/>
        </a:ln>
      </dgm:spPr>
    </dgm:pt>
    <dgm:pt modelId="{676699DF-00CC-4F16-B4E6-75EFFED81874}" type="pres">
      <dgm:prSet presAssocID="{1777E161-D0DE-4D31-91FE-E2AD8AAC6AAC}" presName="spaceRect" presStyleCnt="0"/>
      <dgm:spPr/>
    </dgm:pt>
    <dgm:pt modelId="{1CD40C66-A0B4-4978-9941-A79D4CBD111B}" type="pres">
      <dgm:prSet presAssocID="{1777E161-D0DE-4D31-91FE-E2AD8AAC6AAC}" presName="textRect" presStyleLbl="revTx" presStyleIdx="1" presStyleCnt="3">
        <dgm:presLayoutVars>
          <dgm:chMax val="1"/>
          <dgm:chPref val="1"/>
        </dgm:presLayoutVars>
      </dgm:prSet>
      <dgm:spPr/>
    </dgm:pt>
    <dgm:pt modelId="{F18A00AD-35D1-4313-87F2-111D7B13ECED}" type="pres">
      <dgm:prSet presAssocID="{FB489039-8D8A-4FC2-9B37-994383FDE902}" presName="sibTrans" presStyleCnt="0"/>
      <dgm:spPr/>
    </dgm:pt>
    <dgm:pt modelId="{59EC7549-F063-437F-8388-459A5C769816}" type="pres">
      <dgm:prSet presAssocID="{A0E3938A-38FD-4C6B-BC76-DCF294EE93DC}" presName="compNode" presStyleCnt="0"/>
      <dgm:spPr/>
    </dgm:pt>
    <dgm:pt modelId="{81253FDF-02A1-40D1-89CA-3EA7AF168FD7}" type="pres">
      <dgm:prSet presAssocID="{A0E3938A-38FD-4C6B-BC76-DCF294EE93DC}" presName="iconBgRect" presStyleLbl="bgShp" presStyleIdx="2" presStyleCnt="3" custLinFactNeighborX="-4049" custLinFactNeighborY="7660"/>
      <dgm:spPr>
        <a:prstGeom prst="round2DiagRect">
          <a:avLst>
            <a:gd name="adj1" fmla="val 29727"/>
            <a:gd name="adj2" fmla="val 0"/>
          </a:avLst>
        </a:prstGeom>
        <a:solidFill>
          <a:schemeClr val="accent5"/>
        </a:solidFill>
      </dgm:spPr>
    </dgm:pt>
    <dgm:pt modelId="{8156E8E0-9CDC-4EAB-A61D-AF474D6D9368}" type="pres">
      <dgm:prSet presAssocID="{A0E3938A-38FD-4C6B-BC76-DCF294EE93DC}" presName="iconRect" presStyleLbl="node1" presStyleIdx="2" presStyleCnt="3"/>
      <dgm:spPr>
        <a:ln>
          <a:noFill/>
        </a:ln>
      </dgm:spPr>
    </dgm:pt>
    <dgm:pt modelId="{CF8829A0-3E8F-471E-B721-0E359AF6C976}" type="pres">
      <dgm:prSet presAssocID="{A0E3938A-38FD-4C6B-BC76-DCF294EE93DC}" presName="spaceRect" presStyleCnt="0"/>
      <dgm:spPr/>
    </dgm:pt>
    <dgm:pt modelId="{2DEB68D9-2D2A-405A-A95A-F123B81445D3}" type="pres">
      <dgm:prSet presAssocID="{A0E3938A-38FD-4C6B-BC76-DCF294EE93DC}" presName="textRect" presStyleLbl="revTx" presStyleIdx="2" presStyleCnt="3">
        <dgm:presLayoutVars>
          <dgm:chMax val="1"/>
          <dgm:chPref val="1"/>
        </dgm:presLayoutVars>
      </dgm:prSet>
      <dgm:spPr/>
    </dgm:pt>
  </dgm:ptLst>
  <dgm:cxnLst>
    <dgm:cxn modelId="{A341BC0D-6DD3-4979-9832-08DC41068DC6}" srcId="{34FF870C-5D9B-4878-9827-A3D8F8D3B4C3}" destId="{1777E161-D0DE-4D31-91FE-E2AD8AAC6AAC}" srcOrd="1" destOrd="0" parTransId="{50E45982-4B36-4BD3-ABAD-204FBA61FF0E}" sibTransId="{FB489039-8D8A-4FC2-9B37-994383FDE902}"/>
    <dgm:cxn modelId="{472D2D17-E245-46DF-98A5-C38415CADC1E}" type="presOf" srcId="{A0E3938A-38FD-4C6B-BC76-DCF294EE93DC}" destId="{2DEB68D9-2D2A-405A-A95A-F123B81445D3}" srcOrd="0" destOrd="0" presId="urn:microsoft.com/office/officeart/2018/5/layout/IconLeafLabelList"/>
    <dgm:cxn modelId="{B126511F-11FF-4EDD-85D7-D89737033340}" type="presOf" srcId="{34FF870C-5D9B-4878-9827-A3D8F8D3B4C3}" destId="{D2FA40C6-C0ED-46A3-92CE-B081053B2BA8}" srcOrd="0" destOrd="0" presId="urn:microsoft.com/office/officeart/2018/5/layout/IconLeafLabelList"/>
    <dgm:cxn modelId="{FA3ECF3F-F2D7-4808-8F32-35657BC1DF89}" type="presOf" srcId="{193252BB-1661-4EF1-B4B4-B609E884D6B5}" destId="{B2757675-DFB6-4B33-9701-161572571D2B}" srcOrd="0" destOrd="0" presId="urn:microsoft.com/office/officeart/2018/5/layout/IconLeafLabelList"/>
    <dgm:cxn modelId="{F1960191-6C4D-45E6-A70C-022CDEE00113}" srcId="{34FF870C-5D9B-4878-9827-A3D8F8D3B4C3}" destId="{A0E3938A-38FD-4C6B-BC76-DCF294EE93DC}" srcOrd="2" destOrd="0" parTransId="{8655D1BC-F152-4DA3-90FE-11A6554E87C9}" sibTransId="{7DE219E0-15AA-4B4B-9BED-F21993E27992}"/>
    <dgm:cxn modelId="{C3093AB7-9BBB-4595-A705-841ABB75BC49}" type="presOf" srcId="{1777E161-D0DE-4D31-91FE-E2AD8AAC6AAC}" destId="{1CD40C66-A0B4-4978-9941-A79D4CBD111B}" srcOrd="0" destOrd="0" presId="urn:microsoft.com/office/officeart/2018/5/layout/IconLeafLabelList"/>
    <dgm:cxn modelId="{095425F3-197C-4E69-84D5-0C51196EF1C6}" srcId="{34FF870C-5D9B-4878-9827-A3D8F8D3B4C3}" destId="{193252BB-1661-4EF1-B4B4-B609E884D6B5}" srcOrd="0" destOrd="0" parTransId="{5A04EF90-0F09-4424-BA8F-063E80337D8E}" sibTransId="{54292CB0-011E-4706-9294-372AD5816BB9}"/>
    <dgm:cxn modelId="{CFFB4A70-BD6C-4082-9DB4-48041D051C82}" type="presParOf" srcId="{D2FA40C6-C0ED-46A3-92CE-B081053B2BA8}" destId="{4F71816B-273C-49A1-A458-BCE14C9FAD7C}" srcOrd="0" destOrd="0" presId="urn:microsoft.com/office/officeart/2018/5/layout/IconLeafLabelList"/>
    <dgm:cxn modelId="{697C797D-B0A3-487C-82FB-C6242AC02007}" type="presParOf" srcId="{4F71816B-273C-49A1-A458-BCE14C9FAD7C}" destId="{23A2EDD9-C89F-49C9-AE4A-D6196B4CA219}" srcOrd="0" destOrd="0" presId="urn:microsoft.com/office/officeart/2018/5/layout/IconLeafLabelList"/>
    <dgm:cxn modelId="{DF512F07-EEDC-4E6F-8099-188C14ECF869}" type="presParOf" srcId="{4F71816B-273C-49A1-A458-BCE14C9FAD7C}" destId="{AFF6CE53-2172-43E4-BC33-3C48272DDCF0}" srcOrd="1" destOrd="0" presId="urn:microsoft.com/office/officeart/2018/5/layout/IconLeafLabelList"/>
    <dgm:cxn modelId="{9D5B3B65-8825-47E0-95F3-9A1D2B1E6DD6}" type="presParOf" srcId="{4F71816B-273C-49A1-A458-BCE14C9FAD7C}" destId="{8CFED58E-CED6-48CB-AD6E-8A220711C954}" srcOrd="2" destOrd="0" presId="urn:microsoft.com/office/officeart/2018/5/layout/IconLeafLabelList"/>
    <dgm:cxn modelId="{1E9B72B2-2AB0-418C-94B5-6567B0CCC879}" type="presParOf" srcId="{4F71816B-273C-49A1-A458-BCE14C9FAD7C}" destId="{B2757675-DFB6-4B33-9701-161572571D2B}" srcOrd="3" destOrd="0" presId="urn:microsoft.com/office/officeart/2018/5/layout/IconLeafLabelList"/>
    <dgm:cxn modelId="{127552B3-8890-4CBD-B12B-9C8A4BCA5A9E}" type="presParOf" srcId="{D2FA40C6-C0ED-46A3-92CE-B081053B2BA8}" destId="{FF5FC25A-8895-4059-A7CB-AC8E769B2E4B}" srcOrd="1" destOrd="0" presId="urn:microsoft.com/office/officeart/2018/5/layout/IconLeafLabelList"/>
    <dgm:cxn modelId="{1C669417-79B7-433E-A975-738A07EE9783}" type="presParOf" srcId="{D2FA40C6-C0ED-46A3-92CE-B081053B2BA8}" destId="{F181BEB4-66E0-4B62-8712-BD0A64659834}" srcOrd="2" destOrd="0" presId="urn:microsoft.com/office/officeart/2018/5/layout/IconLeafLabelList"/>
    <dgm:cxn modelId="{9C7F80FB-C680-4E35-AD11-9BE4BD6556F1}" type="presParOf" srcId="{F181BEB4-66E0-4B62-8712-BD0A64659834}" destId="{0E81F59E-BE24-4A43-8B4D-78AE486DB35A}" srcOrd="0" destOrd="0" presId="urn:microsoft.com/office/officeart/2018/5/layout/IconLeafLabelList"/>
    <dgm:cxn modelId="{998459A1-F347-48D8-BB50-EB12075F5FDA}" type="presParOf" srcId="{F181BEB4-66E0-4B62-8712-BD0A64659834}" destId="{C6C18185-40AF-48A2-8685-C39F432C8E80}" srcOrd="1" destOrd="0" presId="urn:microsoft.com/office/officeart/2018/5/layout/IconLeafLabelList"/>
    <dgm:cxn modelId="{EC8BA919-8D94-4FB4-BC09-6604E9B16BBF}" type="presParOf" srcId="{F181BEB4-66E0-4B62-8712-BD0A64659834}" destId="{676699DF-00CC-4F16-B4E6-75EFFED81874}" srcOrd="2" destOrd="0" presId="urn:microsoft.com/office/officeart/2018/5/layout/IconLeafLabelList"/>
    <dgm:cxn modelId="{99E65743-4445-4C74-BBE7-040C68F4FF62}" type="presParOf" srcId="{F181BEB4-66E0-4B62-8712-BD0A64659834}" destId="{1CD40C66-A0B4-4978-9941-A79D4CBD111B}" srcOrd="3" destOrd="0" presId="urn:microsoft.com/office/officeart/2018/5/layout/IconLeafLabelList"/>
    <dgm:cxn modelId="{044D2D07-87CA-47BD-BFAF-AD1C67AA89AA}" type="presParOf" srcId="{D2FA40C6-C0ED-46A3-92CE-B081053B2BA8}" destId="{F18A00AD-35D1-4313-87F2-111D7B13ECED}" srcOrd="3" destOrd="0" presId="urn:microsoft.com/office/officeart/2018/5/layout/IconLeafLabelList"/>
    <dgm:cxn modelId="{8A2DCF1E-4E06-4424-AA2E-B74ACB475E11}" type="presParOf" srcId="{D2FA40C6-C0ED-46A3-92CE-B081053B2BA8}" destId="{59EC7549-F063-437F-8388-459A5C769816}" srcOrd="4" destOrd="0" presId="urn:microsoft.com/office/officeart/2018/5/layout/IconLeafLabelList"/>
    <dgm:cxn modelId="{9F0E93DA-CF03-4DEE-B53D-F38603507FC7}" type="presParOf" srcId="{59EC7549-F063-437F-8388-459A5C769816}" destId="{81253FDF-02A1-40D1-89CA-3EA7AF168FD7}" srcOrd="0" destOrd="0" presId="urn:microsoft.com/office/officeart/2018/5/layout/IconLeafLabelList"/>
    <dgm:cxn modelId="{4D35F28B-EF19-4A81-863F-ABB1FD8C2333}" type="presParOf" srcId="{59EC7549-F063-437F-8388-459A5C769816}" destId="{8156E8E0-9CDC-4EAB-A61D-AF474D6D9368}" srcOrd="1" destOrd="0" presId="urn:microsoft.com/office/officeart/2018/5/layout/IconLeafLabelList"/>
    <dgm:cxn modelId="{6D4CD298-2BC6-42A7-91B3-33BBA4EB1AE7}" type="presParOf" srcId="{59EC7549-F063-437F-8388-459A5C769816}" destId="{CF8829A0-3E8F-471E-B721-0E359AF6C976}" srcOrd="2" destOrd="0" presId="urn:microsoft.com/office/officeart/2018/5/layout/IconLeafLabelList"/>
    <dgm:cxn modelId="{F6EAE01F-088E-445D-B1CC-B67F9FD8C8D6}" type="presParOf" srcId="{59EC7549-F063-437F-8388-459A5C769816}" destId="{2DEB68D9-2D2A-405A-A95A-F123B81445D3}"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A2EDD9-C89F-49C9-AE4A-D6196B4CA219}">
      <dsp:nvSpPr>
        <dsp:cNvPr id="0" name=""/>
        <dsp:cNvSpPr/>
      </dsp:nvSpPr>
      <dsp:spPr>
        <a:xfrm>
          <a:off x="638099" y="305700"/>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AFF6CE53-2172-43E4-BC33-3C48272DDCF0}">
      <dsp:nvSpPr>
        <dsp:cNvPr id="0" name=""/>
        <dsp:cNvSpPr/>
      </dsp:nvSpPr>
      <dsp:spPr>
        <a:xfrm>
          <a:off x="1003724" y="671325"/>
          <a:ext cx="984375" cy="984375"/>
        </a:xfrm>
        <a:prstGeom prst="rect">
          <a:avLst/>
        </a:prstGeom>
        <a:solidFill>
          <a:schemeClr val="bg1">
            <a:hueOff val="0"/>
            <a:satOff val="0"/>
            <a:lumOff val="0"/>
            <a:alphaOff val="0"/>
          </a:schemeClr>
        </a:solid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2757675-DFB6-4B33-9701-161572571D2B}">
      <dsp:nvSpPr>
        <dsp:cNvPr id="0" name=""/>
        <dsp:cNvSpPr/>
      </dsp:nvSpPr>
      <dsp:spPr>
        <a:xfrm>
          <a:off x="89662"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t>HR PROFESSIONALS</a:t>
          </a:r>
        </a:p>
      </dsp:txBody>
      <dsp:txXfrm>
        <a:off x="89662" y="2555700"/>
        <a:ext cx="2812500" cy="720000"/>
      </dsp:txXfrm>
    </dsp:sp>
    <dsp:sp modelId="{0E81F59E-BE24-4A43-8B4D-78AE486DB35A}">
      <dsp:nvSpPr>
        <dsp:cNvPr id="0" name=""/>
        <dsp:cNvSpPr/>
      </dsp:nvSpPr>
      <dsp:spPr>
        <a:xfrm>
          <a:off x="3942787" y="332412"/>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C6C18185-40AF-48A2-8685-C39F432C8E80}">
      <dsp:nvSpPr>
        <dsp:cNvPr id="0" name=""/>
        <dsp:cNvSpPr/>
      </dsp:nvSpPr>
      <dsp:spPr>
        <a:xfrm>
          <a:off x="4308412" y="671325"/>
          <a:ext cx="984375" cy="984375"/>
        </a:xfrm>
        <a:prstGeom prst="rect">
          <a:avLst/>
        </a:prstGeom>
        <a:solidFill>
          <a:schemeClr val="bg1">
            <a:hueOff val="0"/>
            <a:satOff val="0"/>
            <a:lumOff val="0"/>
            <a:alphaOff val="0"/>
          </a:schemeClr>
        </a:solid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1CD40C66-A0B4-4978-9941-A79D4CBD111B}">
      <dsp:nvSpPr>
        <dsp:cNvPr id="0" name=""/>
        <dsp:cNvSpPr/>
      </dsp:nvSpPr>
      <dsp:spPr>
        <a:xfrm>
          <a:off x="3394350"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t>COMPENSATION ANALYSTS</a:t>
          </a:r>
        </a:p>
      </dsp:txBody>
      <dsp:txXfrm>
        <a:off x="3394350" y="2555700"/>
        <a:ext cx="2812500" cy="720000"/>
      </dsp:txXfrm>
    </dsp:sp>
    <dsp:sp modelId="{81253FDF-02A1-40D1-89CA-3EA7AF168FD7}">
      <dsp:nvSpPr>
        <dsp:cNvPr id="0" name=""/>
        <dsp:cNvSpPr/>
      </dsp:nvSpPr>
      <dsp:spPr>
        <a:xfrm>
          <a:off x="7178009" y="437116"/>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8156E8E0-9CDC-4EAB-A61D-AF474D6D9368}">
      <dsp:nvSpPr>
        <dsp:cNvPr id="0" name=""/>
        <dsp:cNvSpPr/>
      </dsp:nvSpPr>
      <dsp:spPr>
        <a:xfrm>
          <a:off x="7613100" y="671325"/>
          <a:ext cx="984375" cy="984375"/>
        </a:xfrm>
        <a:prstGeom prst="rect">
          <a:avLst/>
        </a:prstGeom>
        <a:solidFill>
          <a:schemeClr val="bg1">
            <a:hueOff val="0"/>
            <a:satOff val="0"/>
            <a:lumOff val="0"/>
            <a:alphaOff val="0"/>
          </a:schemeClr>
        </a:solid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2DEB68D9-2D2A-405A-A95A-F123B81445D3}">
      <dsp:nvSpPr>
        <dsp:cNvPr id="0" name=""/>
        <dsp:cNvSpPr/>
      </dsp:nvSpPr>
      <dsp:spPr>
        <a:xfrm>
          <a:off x="6699037"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t>BUSINESS MANAGERS</a:t>
          </a:r>
        </a:p>
      </dsp:txBody>
      <dsp:txXfrm>
        <a:off x="6699037" y="2555700"/>
        <a:ext cx="28125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8/26/2024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8/26/2024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8/26/2024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8/26/2024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8/26/2024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8/26/2024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8/26/2024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8/26/2024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8/26/2024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8/26/2024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8/26/2024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8/26/2024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8/26/2024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12.xml.rels><?xml version="1.0" encoding="UTF-8" standalone="yes"?>
<Relationships xmlns="http://schemas.openxmlformats.org/package/2006/relationships"><Relationship Id="rId2" Type="http://schemas.openxmlformats.org/officeDocument/2006/relationships/chart" Target="../charts/chart1.xml"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8" Type="http://schemas.openxmlformats.org/officeDocument/2006/relationships/hyperlink" Target="http://www.mynextmove.org/profile/summary/13-2051.00" TargetMode="External" /><Relationship Id="rId3" Type="http://schemas.openxmlformats.org/officeDocument/2006/relationships/diagramLayout" Target="../diagrams/layout1.xml" /><Relationship Id="rId7" Type="http://schemas.openxmlformats.org/officeDocument/2006/relationships/image" Target="../media/image2.jpg" /><Relationship Id="rId12" Type="http://schemas.openxmlformats.org/officeDocument/2006/relationships/hyperlink" Target="https://openclipart.org/detail/64903/key-west---mallory---square-by-nkinkade-177734" TargetMode="External" /><Relationship Id="rId2" Type="http://schemas.openxmlformats.org/officeDocument/2006/relationships/diagramData" Target="../diagrams/data1.xml" /><Relationship Id="rId1" Type="http://schemas.openxmlformats.org/officeDocument/2006/relationships/slideLayout" Target="../slideLayouts/slideLayout2.xml" /><Relationship Id="rId6" Type="http://schemas.microsoft.com/office/2007/relationships/diagramDrawing" Target="../diagrams/drawing1.xml" /><Relationship Id="rId11" Type="http://schemas.openxmlformats.org/officeDocument/2006/relationships/image" Target="../media/image4.png" /><Relationship Id="rId5" Type="http://schemas.openxmlformats.org/officeDocument/2006/relationships/diagramColors" Target="../diagrams/colors1.xml" /><Relationship Id="rId10" Type="http://schemas.openxmlformats.org/officeDocument/2006/relationships/hyperlink" Target="https://www.publicdomainpictures.net/view-image.php?image=241255&amp;picture=kutato" TargetMode="External" /><Relationship Id="rId4" Type="http://schemas.openxmlformats.org/officeDocument/2006/relationships/diagramQuickStyle" Target="../diagrams/quickStyle1.xml" /><Relationship Id="rId9" Type="http://schemas.openxmlformats.org/officeDocument/2006/relationships/image" Target="../media/image3.jpg"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0" y="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1329194" y="793110"/>
            <a:ext cx="7417991" cy="1086237"/>
          </a:xfrm>
        </p:spPr>
        <p:txBody>
          <a:bodyPr>
            <a:normAutofit fontScale="90000"/>
          </a:bodyPr>
          <a:lstStyle/>
          <a:p>
            <a:pPr algn="l"/>
            <a:r>
              <a:rPr lang="en-US" sz="3600" dirty="0">
                <a:solidFill>
                  <a:srgbClr val="FFFFFF"/>
                </a:solidFill>
              </a:rPr>
              <a:t>SALARY AND COMPENSATION ANALYSIS THROUGH EXCEL DATA MODELING</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167584" y="4166755"/>
            <a:ext cx="6024396" cy="2096836"/>
          </a:xfrm>
        </p:spPr>
        <p:txBody>
          <a:bodyPr>
            <a:normAutofit/>
          </a:bodyPr>
          <a:lstStyle/>
          <a:p>
            <a:pPr algn="l">
              <a:spcAft>
                <a:spcPts val="600"/>
              </a:spcAft>
            </a:pPr>
            <a:r>
              <a:rPr lang="en-US" sz="1800" dirty="0">
                <a:solidFill>
                  <a:srgbClr val="FFFFFF"/>
                </a:solidFill>
              </a:rPr>
              <a:t>PRESENTED BY: </a:t>
            </a:r>
            <a:r>
              <a:rPr lang="en-IN" sz="1800" dirty="0">
                <a:solidFill>
                  <a:srgbClr val="FFFFFF"/>
                </a:solidFill>
              </a:rPr>
              <a:t>MOHANAPRIYA. R</a:t>
            </a:r>
            <a:endParaRPr lang="en-US" sz="1800" dirty="0">
              <a:solidFill>
                <a:srgbClr val="FFFFFF"/>
              </a:solidFill>
            </a:endParaRPr>
          </a:p>
          <a:p>
            <a:pPr algn="l">
              <a:spcAft>
                <a:spcPts val="600"/>
              </a:spcAft>
            </a:pPr>
            <a:r>
              <a:rPr lang="en-US" sz="1800" dirty="0">
                <a:solidFill>
                  <a:srgbClr val="FFFFFF"/>
                </a:solidFill>
              </a:rPr>
              <a:t>REGISTER NO:312209</a:t>
            </a:r>
            <a:r>
              <a:rPr lang="en-IN" sz="1800" dirty="0">
                <a:solidFill>
                  <a:srgbClr val="FFFFFF"/>
                </a:solidFill>
              </a:rPr>
              <a:t>104</a:t>
            </a:r>
            <a:r>
              <a:rPr lang="en-US" sz="1800" dirty="0">
                <a:solidFill>
                  <a:srgbClr val="FFFFFF"/>
                </a:solidFill>
              </a:rPr>
              <a:t> ID:</a:t>
            </a:r>
            <a:r>
              <a:rPr lang="en-IN" sz="1800" dirty="0">
                <a:solidFill>
                  <a:srgbClr val="FFFFFF"/>
                </a:solidFill>
              </a:rPr>
              <a:t>2b9822b317d1ba6844d40f291c631505</a:t>
            </a:r>
            <a:endParaRPr lang="en-US" sz="1800" dirty="0">
              <a:solidFill>
                <a:srgbClr val="FFFFFF"/>
              </a:solidFill>
            </a:endParaRPr>
          </a:p>
          <a:p>
            <a:pPr algn="l">
              <a:spcAft>
                <a:spcPts val="600"/>
              </a:spcAft>
            </a:pPr>
            <a:r>
              <a:rPr lang="en-US" sz="1800" dirty="0">
                <a:solidFill>
                  <a:srgbClr val="FFFFFF"/>
                </a:solidFill>
              </a:rPr>
              <a:t>DEPARTMENT:B.COM(A&amp;F)</a:t>
            </a:r>
          </a:p>
          <a:p>
            <a:pPr algn="l">
              <a:spcAft>
                <a:spcPts val="600"/>
              </a:spcAft>
            </a:pPr>
            <a:r>
              <a:rPr lang="en-US" sz="1800" dirty="0">
                <a:solidFill>
                  <a:srgbClr val="FFFFFF"/>
                </a:solidFill>
              </a:rPr>
              <a:t>COLLEGE: ANNA ADARSH COLLEGE FOR WOMEN CHENNAI</a:t>
            </a:r>
          </a:p>
          <a:p>
            <a:pPr algn="l">
              <a:spcAft>
                <a:spcPts val="600"/>
              </a:spcAft>
            </a:pP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3E0A154-5486-C6E7-242A-0E8ACBB0D878}"/>
              </a:ext>
            </a:extLst>
          </p:cNvPr>
          <p:cNvSpPr txBox="1"/>
          <p:nvPr/>
        </p:nvSpPr>
        <p:spPr>
          <a:xfrm>
            <a:off x="1923689" y="862641"/>
            <a:ext cx="3390183" cy="707886"/>
          </a:xfrm>
          <a:prstGeom prst="rect">
            <a:avLst/>
          </a:prstGeom>
          <a:noFill/>
        </p:spPr>
        <p:txBody>
          <a:bodyPr wrap="square" rtlCol="0">
            <a:spAutoFit/>
          </a:bodyPr>
          <a:lstStyle/>
          <a:p>
            <a:r>
              <a:rPr lang="en-IN" sz="4000" b="1" dirty="0"/>
              <a:t>MODELLING</a:t>
            </a:r>
          </a:p>
        </p:txBody>
      </p:sp>
      <p:sp>
        <p:nvSpPr>
          <p:cNvPr id="6" name="TextBox 5">
            <a:extLst>
              <a:ext uri="{FF2B5EF4-FFF2-40B4-BE49-F238E27FC236}">
                <a16:creationId xmlns:a16="http://schemas.microsoft.com/office/drawing/2014/main" id="{10E20531-6CAA-5898-5679-7C492C689794}"/>
              </a:ext>
            </a:extLst>
          </p:cNvPr>
          <p:cNvSpPr txBox="1"/>
          <p:nvPr/>
        </p:nvSpPr>
        <p:spPr>
          <a:xfrm>
            <a:off x="2234243" y="2001025"/>
            <a:ext cx="9471804" cy="2554545"/>
          </a:xfrm>
          <a:prstGeom prst="rect">
            <a:avLst/>
          </a:prstGeom>
          <a:noFill/>
        </p:spPr>
        <p:txBody>
          <a:bodyPr wrap="square" rtlCol="0">
            <a:spAutoFit/>
          </a:bodyPr>
          <a:lstStyle/>
          <a:p>
            <a:pPr marL="457200" indent="-457200">
              <a:buFont typeface="+mj-lt"/>
              <a:buAutoNum type="arabicPeriod"/>
            </a:pPr>
            <a:r>
              <a:rPr lang="en-IN" sz="2000" dirty="0"/>
              <a:t>Data collection:</a:t>
            </a:r>
          </a:p>
          <a:p>
            <a:pPr marL="342900" indent="-342900">
              <a:buFont typeface="Arial" panose="020B0604020202020204" pitchFamily="34" charset="0"/>
              <a:buChar char="•"/>
            </a:pPr>
            <a:r>
              <a:rPr lang="en-IN" sz="2000" dirty="0"/>
              <a:t>Using Kaggle I collected the dataset for salary and compensation analysis</a:t>
            </a:r>
          </a:p>
          <a:p>
            <a:pPr marL="342900" indent="-342900">
              <a:buFont typeface="Arial" panose="020B0604020202020204" pitchFamily="34" charset="0"/>
              <a:buChar char="•"/>
            </a:pPr>
            <a:r>
              <a:rPr lang="en-IN" sz="2000" dirty="0"/>
              <a:t>I choose the employee salary data set</a:t>
            </a:r>
          </a:p>
          <a:p>
            <a:pPr marL="342900" indent="-342900">
              <a:buFont typeface="Arial" panose="020B0604020202020204" pitchFamily="34" charset="0"/>
              <a:buChar char="•"/>
            </a:pPr>
            <a:endParaRPr lang="en-IN" sz="2000" dirty="0"/>
          </a:p>
          <a:p>
            <a:r>
              <a:rPr lang="en-IN" sz="2000" dirty="0"/>
              <a:t>2.    Feature collection:</a:t>
            </a:r>
          </a:p>
          <a:p>
            <a:pPr marL="342900" indent="-342900">
              <a:buFont typeface="Arial" panose="020B0604020202020204" pitchFamily="34" charset="0"/>
              <a:buChar char="•"/>
            </a:pPr>
            <a:r>
              <a:rPr lang="en-IN" sz="2000" dirty="0"/>
              <a:t>I choose the feature which suit for this analysis </a:t>
            </a:r>
          </a:p>
          <a:p>
            <a:pPr marL="342900" indent="-342900">
              <a:buFont typeface="Arial" panose="020B0604020202020204" pitchFamily="34" charset="0"/>
              <a:buChar char="•"/>
            </a:pPr>
            <a:r>
              <a:rPr lang="en-IN" sz="2000" dirty="0"/>
              <a:t>The feature that have been taken are:</a:t>
            </a:r>
          </a:p>
          <a:p>
            <a:endParaRPr lang="en-IN" sz="2000" dirty="0"/>
          </a:p>
        </p:txBody>
      </p:sp>
      <p:sp>
        <p:nvSpPr>
          <p:cNvPr id="7" name="TextBox 6">
            <a:extLst>
              <a:ext uri="{FF2B5EF4-FFF2-40B4-BE49-F238E27FC236}">
                <a16:creationId xmlns:a16="http://schemas.microsoft.com/office/drawing/2014/main" id="{3328BDFD-535B-F30B-C179-D89D5A050916}"/>
              </a:ext>
            </a:extLst>
          </p:cNvPr>
          <p:cNvSpPr txBox="1"/>
          <p:nvPr/>
        </p:nvSpPr>
        <p:spPr>
          <a:xfrm>
            <a:off x="2933310" y="4241033"/>
            <a:ext cx="2075761" cy="1754326"/>
          </a:xfrm>
          <a:prstGeom prst="rect">
            <a:avLst/>
          </a:prstGeom>
          <a:noFill/>
        </p:spPr>
        <p:txBody>
          <a:bodyPr wrap="none" rtlCol="0">
            <a:spAutoFit/>
          </a:bodyPr>
          <a:lstStyle/>
          <a:p>
            <a:pPr marL="342900" indent="-342900">
              <a:buFont typeface="Wingdings" panose="05000000000000000000" pitchFamily="2" charset="2"/>
              <a:buChar char="Ø"/>
            </a:pPr>
            <a:r>
              <a:rPr lang="en-IN" sz="1800" dirty="0"/>
              <a:t> department </a:t>
            </a:r>
          </a:p>
          <a:p>
            <a:pPr marL="342900" indent="-342900">
              <a:buFont typeface="Wingdings" panose="05000000000000000000" pitchFamily="2" charset="2"/>
              <a:buChar char="Ø"/>
            </a:pPr>
            <a:r>
              <a:rPr lang="en-IN" sz="1800" dirty="0"/>
              <a:t>base salary </a:t>
            </a:r>
          </a:p>
          <a:p>
            <a:pPr marL="342900" indent="-342900">
              <a:buFont typeface="Wingdings" panose="05000000000000000000" pitchFamily="2" charset="2"/>
              <a:buChar char="Ø"/>
            </a:pPr>
            <a:r>
              <a:rPr lang="en-IN" sz="1800" dirty="0"/>
              <a:t>compensations </a:t>
            </a:r>
          </a:p>
          <a:p>
            <a:pPr marL="342900" indent="-342900">
              <a:buFont typeface="Wingdings" panose="05000000000000000000" pitchFamily="2" charset="2"/>
              <a:buChar char="Ø"/>
            </a:pPr>
            <a:r>
              <a:rPr lang="en-IN" sz="1800" dirty="0"/>
              <a:t>gender </a:t>
            </a:r>
          </a:p>
          <a:p>
            <a:pPr marL="342900" indent="-342900">
              <a:buFont typeface="Wingdings" panose="05000000000000000000" pitchFamily="2" charset="2"/>
              <a:buChar char="Ø"/>
            </a:pPr>
            <a:r>
              <a:rPr lang="en-IN" sz="1800" dirty="0"/>
              <a:t>grade level</a:t>
            </a:r>
          </a:p>
          <a:p>
            <a:endParaRPr lang="en-IN" dirty="0"/>
          </a:p>
        </p:txBody>
      </p:sp>
    </p:spTree>
    <p:extLst>
      <p:ext uri="{BB962C8B-B14F-4D97-AF65-F5344CB8AC3E}">
        <p14:creationId xmlns:p14="http://schemas.microsoft.com/office/powerpoint/2010/main" val="3963111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1FB3C-5E22-A208-97C6-3585DA4A95C7}"/>
              </a:ext>
            </a:extLst>
          </p:cNvPr>
          <p:cNvSpPr>
            <a:spLocks noGrp="1"/>
          </p:cNvSpPr>
          <p:nvPr>
            <p:ph type="title"/>
          </p:nvPr>
        </p:nvSpPr>
        <p:spPr>
          <a:xfrm>
            <a:off x="1430594" y="508211"/>
            <a:ext cx="9601200" cy="590909"/>
          </a:xfrm>
        </p:spPr>
        <p:txBody>
          <a:bodyPr>
            <a:normAutofit fontScale="90000"/>
          </a:bodyPr>
          <a:lstStyle/>
          <a:p>
            <a:r>
              <a:rPr lang="en-IN" sz="2000" dirty="0"/>
              <a:t> 3.  Data cleaning:</a:t>
            </a:r>
            <a:br>
              <a:rPr lang="en-IN" sz="2000" dirty="0"/>
            </a:br>
            <a:endParaRPr lang="en-IN" sz="2000" dirty="0"/>
          </a:p>
        </p:txBody>
      </p:sp>
      <p:sp>
        <p:nvSpPr>
          <p:cNvPr id="4" name="TextBox 3">
            <a:extLst>
              <a:ext uri="{FF2B5EF4-FFF2-40B4-BE49-F238E27FC236}">
                <a16:creationId xmlns:a16="http://schemas.microsoft.com/office/drawing/2014/main" id="{8F661BE1-42E1-B070-0ECF-EC553620476A}"/>
              </a:ext>
            </a:extLst>
          </p:cNvPr>
          <p:cNvSpPr txBox="1"/>
          <p:nvPr/>
        </p:nvSpPr>
        <p:spPr>
          <a:xfrm>
            <a:off x="1430594" y="1099120"/>
            <a:ext cx="9758121" cy="1200329"/>
          </a:xfrm>
          <a:prstGeom prst="rect">
            <a:avLst/>
          </a:prstGeom>
          <a:noFill/>
        </p:spPr>
        <p:txBody>
          <a:bodyPr wrap="none" rtlCol="0">
            <a:spAutoFit/>
          </a:bodyPr>
          <a:lstStyle/>
          <a:p>
            <a:pPr marL="285750" indent="-285750">
              <a:buFont typeface="Arial" panose="020B0604020202020204" pitchFamily="34" charset="0"/>
              <a:buChar char="•"/>
            </a:pPr>
            <a:r>
              <a:rPr lang="en-IN" dirty="0"/>
              <a:t> </a:t>
            </a:r>
            <a:r>
              <a:rPr lang="en-IN" sz="1800" dirty="0"/>
              <a:t>Using conditional formatting to identify the blank area and used it to fill the blanks.</a:t>
            </a:r>
          </a:p>
          <a:p>
            <a:pPr marL="285750" indent="-285750">
              <a:buFont typeface="Arial" panose="020B0604020202020204" pitchFamily="34" charset="0"/>
              <a:buChar char="•"/>
            </a:pPr>
            <a:r>
              <a:rPr lang="en-IN" sz="1800" dirty="0"/>
              <a:t>Then under sort and filter choose filter and select filter by colour and no fill to delete the blanks.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sp>
        <p:nvSpPr>
          <p:cNvPr id="5" name="TextBox 4">
            <a:extLst>
              <a:ext uri="{FF2B5EF4-FFF2-40B4-BE49-F238E27FC236}">
                <a16:creationId xmlns:a16="http://schemas.microsoft.com/office/drawing/2014/main" id="{0446776D-7298-A35D-F9DB-A4FA4269200E}"/>
              </a:ext>
            </a:extLst>
          </p:cNvPr>
          <p:cNvSpPr txBox="1"/>
          <p:nvPr/>
        </p:nvSpPr>
        <p:spPr>
          <a:xfrm>
            <a:off x="1430594" y="1957732"/>
            <a:ext cx="10451016" cy="4247317"/>
          </a:xfrm>
          <a:prstGeom prst="rect">
            <a:avLst/>
          </a:prstGeom>
          <a:noFill/>
        </p:spPr>
        <p:txBody>
          <a:bodyPr wrap="square" rtlCol="0">
            <a:spAutoFit/>
          </a:bodyPr>
          <a:lstStyle/>
          <a:p>
            <a:r>
              <a:rPr lang="en-IN" dirty="0"/>
              <a:t>4.Grade level:</a:t>
            </a:r>
          </a:p>
          <a:p>
            <a:endParaRPr lang="en-IN" dirty="0"/>
          </a:p>
          <a:p>
            <a:pPr marL="285750" indent="-285750">
              <a:buFont typeface="Arial" panose="020B0604020202020204" pitchFamily="34" charset="0"/>
              <a:buChar char="•"/>
            </a:pPr>
            <a:r>
              <a:rPr lang="en-IN" dirty="0"/>
              <a:t> With the formula </a:t>
            </a:r>
            <a:r>
              <a:rPr lang="en-US" sz="1800" dirty="0"/>
              <a:t>=IFS(H5&gt;=22,"VERY GOOD",H5&gt;=18,"GOOD",H5&gt;=13,"MED",TRUE,"LOW")</a:t>
            </a:r>
          </a:p>
          <a:p>
            <a:r>
              <a:rPr lang="en-US" dirty="0"/>
              <a:t> we can grade the rank based on the level we have given.</a:t>
            </a:r>
            <a:endParaRPr lang="en-IN" dirty="0"/>
          </a:p>
          <a:p>
            <a:pPr marL="285750" indent="-285750">
              <a:buFont typeface="Arial" panose="020B0604020202020204" pitchFamily="34" charset="0"/>
              <a:buChar char="•"/>
            </a:pPr>
            <a:r>
              <a:rPr lang="en-IN" dirty="0"/>
              <a:t>This helps with easy grading instead of manually grading each employee which is time consuming.</a:t>
            </a:r>
          </a:p>
          <a:p>
            <a:pPr marL="285750" indent="-285750">
              <a:buFont typeface="Arial" panose="020B0604020202020204" pitchFamily="34" charset="0"/>
              <a:buChar char="•"/>
            </a:pPr>
            <a:endParaRPr lang="en-IN" dirty="0"/>
          </a:p>
          <a:p>
            <a:r>
              <a:rPr lang="en-IN" dirty="0"/>
              <a:t>5. Summary:</a:t>
            </a:r>
          </a:p>
          <a:p>
            <a:endParaRPr lang="en-IN" dirty="0"/>
          </a:p>
          <a:p>
            <a:pPr marL="285750" indent="-285750">
              <a:buFont typeface="Arial" panose="020B0604020202020204" pitchFamily="34" charset="0"/>
              <a:buChar char="•"/>
            </a:pPr>
            <a:r>
              <a:rPr lang="en-IN" dirty="0"/>
              <a:t>After the data collection and data cleaning we can create a summary using pivot table which will create a table for easy understanding and using slicer we can simplify the data.</a:t>
            </a:r>
          </a:p>
          <a:p>
            <a:pPr marL="285750" indent="-285750">
              <a:buFont typeface="Arial" panose="020B0604020202020204" pitchFamily="34" charset="0"/>
              <a:buChar char="•"/>
            </a:pPr>
            <a:r>
              <a:rPr lang="en-IN" dirty="0"/>
              <a:t>To create select the pivot table in insert menu and select data we need to insert as row, columns, sums or filter and after that it will create the table</a:t>
            </a:r>
          </a:p>
          <a:p>
            <a:pPr marL="285750" indent="-285750">
              <a:buFont typeface="Arial" panose="020B0604020202020204" pitchFamily="34" charset="0"/>
              <a:buChar char="•"/>
            </a:pPr>
            <a:r>
              <a:rPr lang="en-US" dirty="0"/>
              <a:t>We can also create graph, chart, bar graph for better analysis. To create graph or chart click the insert menu and select the type of graph or chart and it will create chart using the pivot table. With the graph we can understand the data set easily and give recommendation according to the readings.</a:t>
            </a:r>
          </a:p>
        </p:txBody>
      </p:sp>
    </p:spTree>
    <p:extLst>
      <p:ext uri="{BB962C8B-B14F-4D97-AF65-F5344CB8AC3E}">
        <p14:creationId xmlns:p14="http://schemas.microsoft.com/office/powerpoint/2010/main" val="320572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25082-3AA9-1A07-F022-8A619335C1AE}"/>
              </a:ext>
            </a:extLst>
          </p:cNvPr>
          <p:cNvSpPr>
            <a:spLocks noGrp="1"/>
          </p:cNvSpPr>
          <p:nvPr>
            <p:ph type="title"/>
          </p:nvPr>
        </p:nvSpPr>
        <p:spPr/>
        <p:txBody>
          <a:bodyPr/>
          <a:lstStyle/>
          <a:p>
            <a:r>
              <a:rPr lang="en-IN" dirty="0"/>
              <a:t>RESULT</a:t>
            </a:r>
          </a:p>
        </p:txBody>
      </p:sp>
      <p:graphicFrame>
        <p:nvGraphicFramePr>
          <p:cNvPr id="4" name="Content Placeholder 3">
            <a:extLst>
              <a:ext uri="{FF2B5EF4-FFF2-40B4-BE49-F238E27FC236}">
                <a16:creationId xmlns:a16="http://schemas.microsoft.com/office/drawing/2014/main" id="{6F586DCB-6F7A-8E12-E0A0-89D117989C1C}"/>
              </a:ext>
            </a:extLst>
          </p:cNvPr>
          <p:cNvGraphicFramePr>
            <a:graphicFrameLocks noGrp="1"/>
          </p:cNvGraphicFramePr>
          <p:nvPr>
            <p:ph idx="1"/>
            <p:extLst>
              <p:ext uri="{D42A27DB-BD31-4B8C-83A1-F6EECF244321}">
                <p14:modId xmlns:p14="http://schemas.microsoft.com/office/powerpoint/2010/main" val="769250689"/>
              </p:ext>
            </p:extLst>
          </p:nvPr>
        </p:nvGraphicFramePr>
        <p:xfrm>
          <a:off x="1263493" y="1767990"/>
          <a:ext cx="9601200" cy="3581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57726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C2752-541B-0424-07F8-6AB67C734C92}"/>
              </a:ext>
            </a:extLst>
          </p:cNvPr>
          <p:cNvSpPr>
            <a:spLocks noGrp="1"/>
          </p:cNvSpPr>
          <p:nvPr>
            <p:ph type="title"/>
          </p:nvPr>
        </p:nvSpPr>
        <p:spPr>
          <a:xfrm>
            <a:off x="765025" y="576264"/>
            <a:ext cx="9612971" cy="1235283"/>
          </a:xfrm>
        </p:spPr>
        <p:txBody>
          <a:bodyPr/>
          <a:lstStyle/>
          <a:p>
            <a:pPr algn="l"/>
            <a:r>
              <a:rPr lang="en-IN" dirty="0"/>
              <a:t>summary</a:t>
            </a:r>
          </a:p>
        </p:txBody>
      </p:sp>
      <p:sp>
        <p:nvSpPr>
          <p:cNvPr id="3" name="Text Placeholder 2">
            <a:extLst>
              <a:ext uri="{FF2B5EF4-FFF2-40B4-BE49-F238E27FC236}">
                <a16:creationId xmlns:a16="http://schemas.microsoft.com/office/drawing/2014/main" id="{15819891-B98E-301D-E636-5D935F463A98}"/>
              </a:ext>
            </a:extLst>
          </p:cNvPr>
          <p:cNvSpPr>
            <a:spLocks noGrp="1"/>
          </p:cNvSpPr>
          <p:nvPr>
            <p:ph type="body" idx="1"/>
          </p:nvPr>
        </p:nvSpPr>
        <p:spPr>
          <a:xfrm>
            <a:off x="765025" y="1811547"/>
            <a:ext cx="9612971" cy="3548105"/>
          </a:xfrm>
        </p:spPr>
        <p:txBody>
          <a:bodyPr>
            <a:normAutofit lnSpcReduction="10000"/>
          </a:bodyPr>
          <a:lstStyle/>
          <a:p>
            <a:pPr algn="just"/>
            <a:r>
              <a:rPr lang="en-US" dirty="0"/>
              <a:t>The graph highlights significant variability in salary and compensation across divisions, with notable gender disparities in both base salary and overtime pay. In many divisions, males receive higher total compensation than females, indicating a potential gender pay gap that requires further investigation. Overtime pay also varies significantly, suggesting a need to review and standardize its allocation. To address these issues, the organization should conduct a gender pay equity audit, review overtime distribution practices, and implement standardized compensation policies to ensure fairness and transparency across all divisions.</a:t>
            </a:r>
            <a:endParaRPr lang="en-IN" dirty="0"/>
          </a:p>
        </p:txBody>
      </p:sp>
    </p:spTree>
    <p:extLst>
      <p:ext uri="{BB962C8B-B14F-4D97-AF65-F5344CB8AC3E}">
        <p14:creationId xmlns:p14="http://schemas.microsoft.com/office/powerpoint/2010/main" val="27639721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CE356-A452-9052-9492-88DE5E5944F9}"/>
              </a:ext>
            </a:extLst>
          </p:cNvPr>
          <p:cNvSpPr>
            <a:spLocks noGrp="1"/>
          </p:cNvSpPr>
          <p:nvPr>
            <p:ph type="title"/>
          </p:nvPr>
        </p:nvSpPr>
        <p:spPr>
          <a:xfrm>
            <a:off x="1371600" y="685799"/>
            <a:ext cx="9601200" cy="3316857"/>
          </a:xfrm>
        </p:spPr>
        <p:txBody>
          <a:bodyPr>
            <a:normAutofit fontScale="90000"/>
          </a:bodyPr>
          <a:lstStyle/>
          <a:p>
            <a:r>
              <a:rPr lang="en-IN" dirty="0"/>
              <a:t>PROJECT TITLE</a:t>
            </a:r>
            <a:br>
              <a:rPr lang="en-IN" dirty="0"/>
            </a:br>
            <a:br>
              <a:rPr lang="en-IN" dirty="0"/>
            </a:br>
            <a:br>
              <a:rPr lang="en-IN" dirty="0"/>
            </a:br>
            <a:r>
              <a:rPr lang="en-IN" dirty="0"/>
              <a:t>       </a:t>
            </a:r>
            <a:r>
              <a:rPr lang="en-IN" b="1" dirty="0"/>
              <a:t>SALARY AND COMPENSATION ANALYSIS THROUGH EXCEL DATA MODELLING</a:t>
            </a:r>
            <a:br>
              <a:rPr lang="en-IN" dirty="0"/>
            </a:br>
            <a:br>
              <a:rPr lang="en-IN" dirty="0"/>
            </a:br>
            <a:endParaRPr lang="en-IN" dirty="0"/>
          </a:p>
        </p:txBody>
      </p:sp>
    </p:spTree>
    <p:extLst>
      <p:ext uri="{BB962C8B-B14F-4D97-AF65-F5344CB8AC3E}">
        <p14:creationId xmlns:p14="http://schemas.microsoft.com/office/powerpoint/2010/main" val="30915044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64DA5-04CF-850C-6358-DB97A33392E4}"/>
              </a:ext>
            </a:extLst>
          </p:cNvPr>
          <p:cNvSpPr>
            <a:spLocks noGrp="1"/>
          </p:cNvSpPr>
          <p:nvPr>
            <p:ph type="title"/>
          </p:nvPr>
        </p:nvSpPr>
        <p:spPr>
          <a:xfrm>
            <a:off x="1371600" y="487392"/>
            <a:ext cx="9601200" cy="780691"/>
          </a:xfrm>
        </p:spPr>
        <p:txBody>
          <a:bodyPr/>
          <a:lstStyle/>
          <a:p>
            <a:r>
              <a:rPr lang="en-IN" dirty="0"/>
              <a:t>AGENDA</a:t>
            </a:r>
          </a:p>
        </p:txBody>
      </p:sp>
      <p:sp>
        <p:nvSpPr>
          <p:cNvPr id="3" name="Content Placeholder 2">
            <a:extLst>
              <a:ext uri="{FF2B5EF4-FFF2-40B4-BE49-F238E27FC236}">
                <a16:creationId xmlns:a16="http://schemas.microsoft.com/office/drawing/2014/main" id="{6C599BE1-0939-5BB7-1BCC-ED6ADEAFA66B}"/>
              </a:ext>
            </a:extLst>
          </p:cNvPr>
          <p:cNvSpPr>
            <a:spLocks noGrp="1"/>
          </p:cNvSpPr>
          <p:nvPr>
            <p:ph idx="1"/>
          </p:nvPr>
        </p:nvSpPr>
        <p:spPr>
          <a:xfrm>
            <a:off x="1479665" y="1710906"/>
            <a:ext cx="9601200" cy="4659702"/>
          </a:xfrm>
        </p:spPr>
        <p:txBody>
          <a:bodyPr/>
          <a:lstStyle/>
          <a:p>
            <a:pPr marL="457200" indent="-457200">
              <a:buFont typeface="+mj-lt"/>
              <a:buAutoNum type="arabicPeriod"/>
            </a:pPr>
            <a:r>
              <a:rPr lang="en-IN" dirty="0"/>
              <a:t>PROBLEM STATEMENT </a:t>
            </a:r>
          </a:p>
          <a:p>
            <a:pPr marL="457200" indent="-457200">
              <a:buFont typeface="+mj-lt"/>
              <a:buAutoNum type="arabicPeriod"/>
            </a:pPr>
            <a:r>
              <a:rPr lang="en-IN" dirty="0"/>
              <a:t>PROJECT OVERVIEW</a:t>
            </a:r>
          </a:p>
          <a:p>
            <a:pPr marL="457200" indent="-457200">
              <a:buFont typeface="+mj-lt"/>
              <a:buAutoNum type="arabicPeriod"/>
            </a:pPr>
            <a:r>
              <a:rPr lang="en-IN" dirty="0"/>
              <a:t>END USER</a:t>
            </a:r>
          </a:p>
          <a:p>
            <a:pPr marL="457200" indent="-457200">
              <a:buFont typeface="+mj-lt"/>
              <a:buAutoNum type="arabicPeriod"/>
            </a:pPr>
            <a:r>
              <a:rPr lang="en-IN" dirty="0"/>
              <a:t>OUR SOLUTION AND PROPOSITION</a:t>
            </a:r>
          </a:p>
          <a:p>
            <a:pPr marL="457200" indent="-457200">
              <a:buFont typeface="+mj-lt"/>
              <a:buAutoNum type="arabicPeriod"/>
            </a:pPr>
            <a:r>
              <a:rPr lang="en-IN" dirty="0"/>
              <a:t>DATASET DESCRIPTION</a:t>
            </a:r>
          </a:p>
          <a:p>
            <a:pPr marL="457200" indent="-457200">
              <a:buFont typeface="+mj-lt"/>
              <a:buAutoNum type="arabicPeriod"/>
            </a:pPr>
            <a:r>
              <a:rPr lang="en-IN" dirty="0"/>
              <a:t>MODELLING APPROACH </a:t>
            </a:r>
          </a:p>
          <a:p>
            <a:pPr marL="457200" indent="-457200">
              <a:buFont typeface="+mj-lt"/>
              <a:buAutoNum type="arabicPeriod"/>
            </a:pPr>
            <a:r>
              <a:rPr lang="en-IN" dirty="0"/>
              <a:t>RESULTS AND DISCUSSION</a:t>
            </a:r>
          </a:p>
          <a:p>
            <a:pPr marL="457200" indent="-457200">
              <a:buFont typeface="+mj-lt"/>
              <a:buAutoNum type="arabicPeriod"/>
            </a:pPr>
            <a:r>
              <a:rPr lang="en-IN" dirty="0"/>
              <a:t>CONCLUSION</a:t>
            </a:r>
          </a:p>
        </p:txBody>
      </p:sp>
    </p:spTree>
    <p:extLst>
      <p:ext uri="{BB962C8B-B14F-4D97-AF65-F5344CB8AC3E}">
        <p14:creationId xmlns:p14="http://schemas.microsoft.com/office/powerpoint/2010/main" val="1463317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4E45E-FE6C-886D-A7DA-152A407B3651}"/>
              </a:ext>
            </a:extLst>
          </p:cNvPr>
          <p:cNvSpPr>
            <a:spLocks noGrp="1"/>
          </p:cNvSpPr>
          <p:nvPr>
            <p:ph type="title"/>
          </p:nvPr>
        </p:nvSpPr>
        <p:spPr>
          <a:xfrm>
            <a:off x="765025" y="1301361"/>
            <a:ext cx="9612971" cy="1036398"/>
          </a:xfrm>
        </p:spPr>
        <p:txBody>
          <a:bodyPr>
            <a:normAutofit fontScale="90000"/>
          </a:bodyPr>
          <a:lstStyle/>
          <a:p>
            <a:pPr algn="l"/>
            <a:r>
              <a:rPr lang="en-IN" dirty="0"/>
              <a:t>PROBLEM STATEMENT </a:t>
            </a:r>
          </a:p>
        </p:txBody>
      </p:sp>
      <p:sp>
        <p:nvSpPr>
          <p:cNvPr id="3" name="Text Placeholder 2">
            <a:extLst>
              <a:ext uri="{FF2B5EF4-FFF2-40B4-BE49-F238E27FC236}">
                <a16:creationId xmlns:a16="http://schemas.microsoft.com/office/drawing/2014/main" id="{B24B07BF-E306-3732-6906-03FA87A90CD3}"/>
              </a:ext>
            </a:extLst>
          </p:cNvPr>
          <p:cNvSpPr>
            <a:spLocks noGrp="1"/>
          </p:cNvSpPr>
          <p:nvPr>
            <p:ph type="body" idx="1"/>
          </p:nvPr>
        </p:nvSpPr>
        <p:spPr>
          <a:xfrm>
            <a:off x="1023818" y="2845296"/>
            <a:ext cx="9612971" cy="2918377"/>
          </a:xfrm>
        </p:spPr>
        <p:txBody>
          <a:bodyPr/>
          <a:lstStyle/>
          <a:p>
            <a:pPr algn="l"/>
            <a:r>
              <a:rPr lang="en-IN" dirty="0"/>
              <a:t>UNDERSTAND AND ANALYZE SALARY AND COMPENSATION TRENDS USING EXCEL FORMULAS AND FUNCTIONS TO IDENTIFY KEY FACTORS SUCH AS GENDER, DIVISON ,ETC  AFFECTING SALARIES.</a:t>
            </a:r>
          </a:p>
        </p:txBody>
      </p:sp>
    </p:spTree>
    <p:extLst>
      <p:ext uri="{BB962C8B-B14F-4D97-AF65-F5344CB8AC3E}">
        <p14:creationId xmlns:p14="http://schemas.microsoft.com/office/powerpoint/2010/main" val="4002348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4AF94-97BE-AAD9-10CE-7A6DD8D031A6}"/>
              </a:ext>
            </a:extLst>
          </p:cNvPr>
          <p:cNvSpPr>
            <a:spLocks noGrp="1"/>
          </p:cNvSpPr>
          <p:nvPr>
            <p:ph type="title"/>
          </p:nvPr>
        </p:nvSpPr>
        <p:spPr>
          <a:xfrm>
            <a:off x="1371600" y="685800"/>
            <a:ext cx="9601200" cy="1030857"/>
          </a:xfrm>
        </p:spPr>
        <p:txBody>
          <a:bodyPr/>
          <a:lstStyle/>
          <a:p>
            <a:r>
              <a:rPr lang="en-IN" dirty="0"/>
              <a:t>PROJECT OVERVIEW</a:t>
            </a:r>
          </a:p>
        </p:txBody>
      </p:sp>
      <p:sp>
        <p:nvSpPr>
          <p:cNvPr id="3" name="Content Placeholder 2">
            <a:extLst>
              <a:ext uri="{FF2B5EF4-FFF2-40B4-BE49-F238E27FC236}">
                <a16:creationId xmlns:a16="http://schemas.microsoft.com/office/drawing/2014/main" id="{2A40CDE7-5F03-E016-1B52-2526891360CB}"/>
              </a:ext>
            </a:extLst>
          </p:cNvPr>
          <p:cNvSpPr>
            <a:spLocks noGrp="1"/>
          </p:cNvSpPr>
          <p:nvPr>
            <p:ph idx="1"/>
          </p:nvPr>
        </p:nvSpPr>
        <p:spPr>
          <a:xfrm>
            <a:off x="1561381" y="1466490"/>
            <a:ext cx="9601200" cy="5296619"/>
          </a:xfrm>
        </p:spPr>
        <p:txBody>
          <a:bodyPr>
            <a:noAutofit/>
          </a:bodyPr>
          <a:lstStyle/>
          <a:p>
            <a:pPr marL="0" indent="0" algn="just">
              <a:lnSpc>
                <a:spcPct val="150000"/>
              </a:lnSpc>
              <a:buNone/>
            </a:pPr>
            <a:r>
              <a:rPr lang="en-IN" dirty="0"/>
              <a:t>TO PROVIDE INSIGHT AND ACTIONABLE RECOMMENDATIONS FOR HR AND MANAGEMENT TEAMS ON SALARY STRUCTURE AND COMPENSATION. ANALYSIS WILL INCLUDE DATAB VISUALIZATION AND MODELLING USING EXCEL.</a:t>
            </a:r>
            <a:r>
              <a:rPr lang="en-US" dirty="0"/>
              <a:t> THIS PROJECT AIMS TO ANALYZE SALARY AND COMPENSATION TRENDS ACROSS VARIOUS DIVISIONS WITHIN THE ORGANIZATION, WITH A SPECIFIC FOCUS ON IDENTIFYING AND ADDRESSING POTENTIAL GENDER PAY DISPARITIES. BY LEVERAGING DATA ON BASE SALARIES AND OVERTIME PAY, THE ANALYSIS SEEKS TO UNCOVER PATTERNS OF COMPENSATION VARIABILITY, BOTH BETWEEN DIVISIONS AND ACROSS GENDER LINES. THE GOAL IS TO PROVIDE ACTIONABLE INSIGHTS THAT CAN INFORM MORE EQUITABLE AND STANDARDIZED COMPENSATION PRACTICES. </a:t>
            </a:r>
            <a:endParaRPr lang="en-IN" dirty="0"/>
          </a:p>
        </p:txBody>
      </p:sp>
    </p:spTree>
    <p:extLst>
      <p:ext uri="{BB962C8B-B14F-4D97-AF65-F5344CB8AC3E}">
        <p14:creationId xmlns:p14="http://schemas.microsoft.com/office/powerpoint/2010/main" val="416498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dirty="0"/>
              <a:t>THE END USERS</a:t>
            </a:r>
          </a:p>
        </p:txBody>
      </p:sp>
      <p:graphicFrame>
        <p:nvGraphicFramePr>
          <p:cNvPr id="5" name="Content Placeholder 2" descr="icon SmartArt graphic placeholder">
            <a:extLst>
              <a:ext uri="{FF2B5EF4-FFF2-40B4-BE49-F238E27FC236}">
                <a16:creationId xmlns:a16="http://schemas.microsoft.com/office/drawing/2014/main" id="{E04C5C5B-F932-40FC-AD54-EE8AB0C58221}"/>
              </a:ext>
            </a:extLst>
          </p:cNvPr>
          <p:cNvGraphicFramePr>
            <a:graphicFrameLocks noGrp="1"/>
          </p:cNvGraphicFramePr>
          <p:nvPr>
            <p:ph idx="1"/>
            <p:extLst>
              <p:ext uri="{D42A27DB-BD31-4B8C-83A1-F6EECF244321}">
                <p14:modId xmlns:p14="http://schemas.microsoft.com/office/powerpoint/2010/main" val="4199685495"/>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8D79B9AF-C844-5BA4-E17A-7570C3B1590A}"/>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2411" y="2905773"/>
            <a:ext cx="1097575" cy="1078831"/>
          </a:xfrm>
          <a:prstGeom prst="rect">
            <a:avLst/>
          </a:prstGeom>
        </p:spPr>
      </p:pic>
      <p:pic>
        <p:nvPicPr>
          <p:cNvPr id="8" name="Picture 7">
            <a:extLst>
              <a:ext uri="{FF2B5EF4-FFF2-40B4-BE49-F238E27FC236}">
                <a16:creationId xmlns:a16="http://schemas.microsoft.com/office/drawing/2014/main" id="{A62C0628-608B-9CAC-2419-FFF0B747E94F}"/>
              </a:ext>
            </a:extLst>
          </p:cNvPr>
          <p:cNvPicPr>
            <a:picLocks noChangeAspect="1"/>
          </p:cNvPicPr>
          <p:nvPr/>
        </p:nvPicPr>
        <p:blipFill>
          <a:blip r:embed="rId9">
            <a:extLst>
              <a:ext uri="{837473B0-CC2E-450A-ABE3-18F120FF3D39}">
                <a1611:picAttrSrcUrl xmlns:a1611="http://schemas.microsoft.com/office/drawing/2016/11/main" r:id="rId10"/>
              </a:ext>
            </a:extLst>
          </a:blip>
          <a:stretch>
            <a:fillRect/>
          </a:stretch>
        </p:blipFill>
        <p:spPr>
          <a:xfrm>
            <a:off x="5641686" y="2981736"/>
            <a:ext cx="997451" cy="926906"/>
          </a:xfrm>
          <a:prstGeom prst="rect">
            <a:avLst/>
          </a:prstGeom>
        </p:spPr>
      </p:pic>
      <p:pic>
        <p:nvPicPr>
          <p:cNvPr id="10" name="Picture 9">
            <a:extLst>
              <a:ext uri="{FF2B5EF4-FFF2-40B4-BE49-F238E27FC236}">
                <a16:creationId xmlns:a16="http://schemas.microsoft.com/office/drawing/2014/main" id="{0FC2FDE3-45E1-EE8A-1DD4-A6E810562215}"/>
              </a:ext>
            </a:extLst>
          </p:cNvPr>
          <p:cNvPicPr>
            <a:picLocks noChangeAspect="1"/>
          </p:cNvPicPr>
          <p:nvPr/>
        </p:nvPicPr>
        <p:blipFill>
          <a:blip r:embed="rId11">
            <a:extLst>
              <a:ext uri="{837473B0-CC2E-450A-ABE3-18F120FF3D39}">
                <a1611:picAttrSrcUrl xmlns:a1611="http://schemas.microsoft.com/office/drawing/2016/11/main" r:id="rId12"/>
              </a:ext>
            </a:extLst>
          </a:blip>
          <a:stretch>
            <a:fillRect/>
          </a:stretch>
        </p:blipFill>
        <p:spPr>
          <a:xfrm>
            <a:off x="9033426" y="2829810"/>
            <a:ext cx="997451" cy="1198380"/>
          </a:xfrm>
          <a:prstGeom prst="rect">
            <a:avLst/>
          </a:prstGeom>
        </p:spPr>
      </p:pic>
    </p:spTree>
    <p:extLst>
      <p:ext uri="{BB962C8B-B14F-4D97-AF65-F5344CB8AC3E}">
        <p14:creationId xmlns:p14="http://schemas.microsoft.com/office/powerpoint/2010/main" val="824417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F74B-9010-0485-7388-EDD7AB8D8A71}"/>
              </a:ext>
            </a:extLst>
          </p:cNvPr>
          <p:cNvSpPr>
            <a:spLocks noGrp="1"/>
          </p:cNvSpPr>
          <p:nvPr>
            <p:ph type="title"/>
          </p:nvPr>
        </p:nvSpPr>
        <p:spPr/>
        <p:txBody>
          <a:bodyPr/>
          <a:lstStyle/>
          <a:p>
            <a:r>
              <a:rPr lang="en-IN" dirty="0"/>
              <a:t>OUR SOLUTIONS AND ITS VALUE PROPOSITIONS</a:t>
            </a:r>
          </a:p>
        </p:txBody>
      </p:sp>
      <p:sp>
        <p:nvSpPr>
          <p:cNvPr id="3" name="Content Placeholder 2">
            <a:extLst>
              <a:ext uri="{FF2B5EF4-FFF2-40B4-BE49-F238E27FC236}">
                <a16:creationId xmlns:a16="http://schemas.microsoft.com/office/drawing/2014/main" id="{192A8F99-31BD-5EBA-FEAD-93B3A642C1C2}"/>
              </a:ext>
            </a:extLst>
          </p:cNvPr>
          <p:cNvSpPr>
            <a:spLocks noGrp="1"/>
          </p:cNvSpPr>
          <p:nvPr>
            <p:ph idx="1"/>
          </p:nvPr>
        </p:nvSpPr>
        <p:spPr/>
        <p:txBody>
          <a:bodyPr/>
          <a:lstStyle/>
          <a:p>
            <a:r>
              <a:rPr lang="en-IN" dirty="0"/>
              <a:t>DATA CLEANING: USING CONDITIONAL FORMATTING AND FILTERING TO REMOVE MISSING VALUE AND TO ADD FILL AND USING FILTER TO REMOVE THE BLANKS </a:t>
            </a:r>
          </a:p>
          <a:p>
            <a:r>
              <a:rPr lang="en-IN" dirty="0"/>
              <a:t>DATA MODELLING: UTILIZING EXCEL FUNCTIONS SUCH AS IFS AVERAGEIF, TREND ANALYSIS TOOLS.</a:t>
            </a:r>
          </a:p>
          <a:p>
            <a:r>
              <a:rPr lang="en-IN" dirty="0"/>
              <a:t>VISUALIZATIONS: CREATING DYNAMIC CHARTS USING PIVOT TABLE AND SLICERS  AND CREATING GRAPHS WITH EXCEL</a:t>
            </a:r>
          </a:p>
          <a:p>
            <a:pPr marL="0" indent="0">
              <a:buNone/>
            </a:pPr>
            <a:r>
              <a:rPr lang="en-IN" dirty="0"/>
              <a:t>THE SOLUTION WILL PROVIDE A CLEAR UNDERSTANDING OF SALARY TRENDS AND HELP IN MAKING INFORMED COMPENSATION DECISIONS.</a:t>
            </a:r>
          </a:p>
        </p:txBody>
      </p:sp>
    </p:spTree>
    <p:extLst>
      <p:ext uri="{BB962C8B-B14F-4D97-AF65-F5344CB8AC3E}">
        <p14:creationId xmlns:p14="http://schemas.microsoft.com/office/powerpoint/2010/main" val="31928896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83E055-B693-907B-0333-C98F3758F9FE}"/>
              </a:ext>
            </a:extLst>
          </p:cNvPr>
          <p:cNvSpPr txBox="1"/>
          <p:nvPr/>
        </p:nvSpPr>
        <p:spPr>
          <a:xfrm>
            <a:off x="1574407" y="452076"/>
            <a:ext cx="6288066" cy="707886"/>
          </a:xfrm>
          <a:prstGeom prst="rect">
            <a:avLst/>
          </a:prstGeom>
          <a:noFill/>
        </p:spPr>
        <p:txBody>
          <a:bodyPr wrap="square" rtlCol="0">
            <a:spAutoFit/>
          </a:bodyPr>
          <a:lstStyle/>
          <a:p>
            <a:r>
              <a:rPr lang="en-IN" sz="4000" dirty="0"/>
              <a:t>DATASET</a:t>
            </a:r>
            <a:r>
              <a:rPr lang="en-IN" dirty="0"/>
              <a:t> </a:t>
            </a:r>
            <a:r>
              <a:rPr lang="en-IN" sz="4000" dirty="0"/>
              <a:t>DESCRIPTION</a:t>
            </a:r>
          </a:p>
        </p:txBody>
      </p:sp>
      <p:sp>
        <p:nvSpPr>
          <p:cNvPr id="3" name="TextBox 2">
            <a:extLst>
              <a:ext uri="{FF2B5EF4-FFF2-40B4-BE49-F238E27FC236}">
                <a16:creationId xmlns:a16="http://schemas.microsoft.com/office/drawing/2014/main" id="{08888C70-2DD7-98CA-351B-6308927DE6EA}"/>
              </a:ext>
            </a:extLst>
          </p:cNvPr>
          <p:cNvSpPr txBox="1"/>
          <p:nvPr/>
        </p:nvSpPr>
        <p:spPr>
          <a:xfrm>
            <a:off x="1949614" y="1344322"/>
            <a:ext cx="6906287" cy="5575885"/>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IN" sz="2000" dirty="0"/>
              <a:t>SALARY AND COMPENSATION DATASET: KAGGLE</a:t>
            </a:r>
          </a:p>
          <a:p>
            <a:pPr marL="285750" indent="-285750" algn="just">
              <a:lnSpc>
                <a:spcPct val="150000"/>
              </a:lnSpc>
              <a:buFont typeface="Arial" panose="020B0604020202020204" pitchFamily="34" charset="0"/>
              <a:buChar char="•"/>
            </a:pPr>
            <a:r>
              <a:rPr lang="en-IN" sz="2000" dirty="0"/>
              <a:t>14 FEATURES GIVEN </a:t>
            </a:r>
          </a:p>
          <a:p>
            <a:pPr marL="285750" indent="-285750" algn="just">
              <a:lnSpc>
                <a:spcPct val="150000"/>
              </a:lnSpc>
              <a:buFont typeface="Arial" panose="020B0604020202020204" pitchFamily="34" charset="0"/>
              <a:buChar char="•"/>
            </a:pPr>
            <a:r>
              <a:rPr lang="en-IN" sz="2000" dirty="0"/>
              <a:t>9 FEATURES TAKEN:</a:t>
            </a:r>
          </a:p>
          <a:p>
            <a:pPr marL="514350" indent="-514350" algn="just">
              <a:lnSpc>
                <a:spcPct val="150000"/>
              </a:lnSpc>
              <a:buFont typeface="+mj-lt"/>
              <a:buAutoNum type="romanLcPeriod"/>
            </a:pPr>
            <a:r>
              <a:rPr lang="en-IN" sz="2000" dirty="0"/>
              <a:t>EMPLOYEE NAME</a:t>
            </a:r>
          </a:p>
          <a:p>
            <a:pPr marL="514350" indent="-514350" algn="just">
              <a:lnSpc>
                <a:spcPct val="150000"/>
              </a:lnSpc>
              <a:buFont typeface="+mj-lt"/>
              <a:buAutoNum type="romanLcPeriod"/>
            </a:pPr>
            <a:r>
              <a:rPr lang="en-IN" sz="2000" dirty="0"/>
              <a:t>DEPARTMENT</a:t>
            </a:r>
          </a:p>
          <a:p>
            <a:pPr marL="514350" indent="-514350" algn="just">
              <a:lnSpc>
                <a:spcPct val="150000"/>
              </a:lnSpc>
              <a:buFont typeface="+mj-lt"/>
              <a:buAutoNum type="romanLcPeriod"/>
            </a:pPr>
            <a:r>
              <a:rPr lang="en-IN" sz="2000" dirty="0"/>
              <a:t>DIVISION</a:t>
            </a:r>
          </a:p>
          <a:p>
            <a:pPr marL="514350" indent="-514350" algn="just">
              <a:lnSpc>
                <a:spcPct val="150000"/>
              </a:lnSpc>
              <a:buFont typeface="+mj-lt"/>
              <a:buAutoNum type="romanLcPeriod"/>
            </a:pPr>
            <a:r>
              <a:rPr lang="en-IN" sz="2000" dirty="0"/>
              <a:t>GENDER</a:t>
            </a:r>
          </a:p>
          <a:p>
            <a:pPr marL="514350" indent="-514350" algn="just">
              <a:lnSpc>
                <a:spcPct val="150000"/>
              </a:lnSpc>
              <a:buFont typeface="+mj-lt"/>
              <a:buAutoNum type="romanLcPeriod"/>
            </a:pPr>
            <a:r>
              <a:rPr lang="en-IN" sz="2000" dirty="0"/>
              <a:t>BASIC SALARY </a:t>
            </a:r>
          </a:p>
          <a:p>
            <a:pPr marL="514350" indent="-514350" algn="just">
              <a:lnSpc>
                <a:spcPct val="150000"/>
              </a:lnSpc>
              <a:buFont typeface="+mj-lt"/>
              <a:buAutoNum type="romanLcPeriod"/>
            </a:pPr>
            <a:r>
              <a:rPr lang="en-IN" sz="2000" dirty="0"/>
              <a:t>LONGEVITY PAY</a:t>
            </a:r>
          </a:p>
          <a:p>
            <a:pPr marL="514350" indent="-514350" algn="just">
              <a:lnSpc>
                <a:spcPct val="150000"/>
              </a:lnSpc>
              <a:buFont typeface="+mj-lt"/>
              <a:buAutoNum type="romanLcPeriod"/>
            </a:pPr>
            <a:r>
              <a:rPr lang="en-IN" sz="2000" dirty="0"/>
              <a:t>COMPENSATION</a:t>
            </a:r>
          </a:p>
          <a:p>
            <a:pPr marL="514350" indent="-514350" algn="just">
              <a:lnSpc>
                <a:spcPct val="150000"/>
              </a:lnSpc>
              <a:buFont typeface="+mj-lt"/>
              <a:buAutoNum type="romanLcPeriod"/>
            </a:pPr>
            <a:r>
              <a:rPr lang="en-IN" sz="2000" dirty="0"/>
              <a:t>GRADE</a:t>
            </a:r>
          </a:p>
          <a:p>
            <a:pPr marL="514350" indent="-514350" algn="just">
              <a:lnSpc>
                <a:spcPct val="150000"/>
              </a:lnSpc>
              <a:buFont typeface="+mj-lt"/>
              <a:buAutoNum type="romanLcPeriod"/>
            </a:pPr>
            <a:r>
              <a:rPr lang="en-IN" sz="2000" dirty="0"/>
              <a:t>GRADE LEVEL</a:t>
            </a:r>
          </a:p>
        </p:txBody>
      </p:sp>
    </p:spTree>
    <p:extLst>
      <p:ext uri="{BB962C8B-B14F-4D97-AF65-F5344CB8AC3E}">
        <p14:creationId xmlns:p14="http://schemas.microsoft.com/office/powerpoint/2010/main" val="627188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E66381-2D7D-4F18-D8FD-FE5E52D6C2E2}"/>
              </a:ext>
            </a:extLst>
          </p:cNvPr>
          <p:cNvSpPr txBox="1"/>
          <p:nvPr/>
        </p:nvSpPr>
        <p:spPr>
          <a:xfrm>
            <a:off x="1302115" y="1133842"/>
            <a:ext cx="7194903" cy="707886"/>
          </a:xfrm>
          <a:prstGeom prst="rect">
            <a:avLst/>
          </a:prstGeom>
          <a:noFill/>
        </p:spPr>
        <p:txBody>
          <a:bodyPr wrap="square" rtlCol="0">
            <a:spAutoFit/>
          </a:bodyPr>
          <a:lstStyle/>
          <a:p>
            <a:r>
              <a:rPr lang="en-IN" sz="4000" b="1" dirty="0"/>
              <a:t>THE “WOW” IN OUR SOLUTION</a:t>
            </a:r>
          </a:p>
        </p:txBody>
      </p:sp>
      <p:sp>
        <p:nvSpPr>
          <p:cNvPr id="4" name="TextBox 3">
            <a:extLst>
              <a:ext uri="{FF2B5EF4-FFF2-40B4-BE49-F238E27FC236}">
                <a16:creationId xmlns:a16="http://schemas.microsoft.com/office/drawing/2014/main" id="{7B4A3D88-778C-0B6F-8783-B994CC38A11B}"/>
              </a:ext>
            </a:extLst>
          </p:cNvPr>
          <p:cNvSpPr txBox="1"/>
          <p:nvPr/>
        </p:nvSpPr>
        <p:spPr>
          <a:xfrm>
            <a:off x="1837426" y="2564510"/>
            <a:ext cx="9562011" cy="1908215"/>
          </a:xfrm>
          <a:prstGeom prst="rect">
            <a:avLst/>
          </a:prstGeom>
          <a:noFill/>
        </p:spPr>
        <p:txBody>
          <a:bodyPr wrap="square" rtlCol="0">
            <a:spAutoFit/>
          </a:bodyPr>
          <a:lstStyle/>
          <a:p>
            <a:pPr marL="457200" indent="-457200">
              <a:buFont typeface="+mj-lt"/>
              <a:buAutoNum type="arabicPeriod"/>
            </a:pPr>
            <a:r>
              <a:rPr lang="en-US" sz="2000" dirty="0"/>
              <a:t>=IFS(H5&gt;=22,"VERY GOOD",H5&gt;=18,"GOOD",H5&gt;=13,"MED",TRUE,"LOW") this formula was used to grade them according to the rank of the department</a:t>
            </a:r>
          </a:p>
          <a:p>
            <a:pPr marL="457200" indent="-457200">
              <a:buFont typeface="+mj-lt"/>
              <a:buAutoNum type="arabicPeriod"/>
            </a:pPr>
            <a:endParaRPr lang="en-US" sz="2000" dirty="0"/>
          </a:p>
          <a:p>
            <a:pPr marL="457200" indent="-457200">
              <a:buFont typeface="+mj-lt"/>
              <a:buAutoNum type="arabicPeriod"/>
            </a:pPr>
            <a:r>
              <a:rPr lang="en-US" sz="2000" dirty="0"/>
              <a:t>=AVERAGEIF(c2,”division”,d2) this is used to calculate the average salary for each departments</a:t>
            </a:r>
          </a:p>
          <a:p>
            <a:endParaRPr lang="en-US" dirty="0"/>
          </a:p>
        </p:txBody>
      </p:sp>
    </p:spTree>
    <p:extLst>
      <p:ext uri="{BB962C8B-B14F-4D97-AF65-F5344CB8AC3E}">
        <p14:creationId xmlns:p14="http://schemas.microsoft.com/office/powerpoint/2010/main" val="149688650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www.w3.org/2000/xmlns/"/>
    <ds:schemaRef ds:uri="71af3243-3dd4-4a8d-8c0d-dd76da1f02a5"/>
    <ds:schemaRef ds:uri="http://www.w3.org/2001/XMLSchema-instance"/>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s>
</ds:datastoreItem>
</file>

<file path=docProps/app.xml><?xml version="1.0" encoding="utf-8"?>
<Properties xmlns="http://schemas.openxmlformats.org/officeDocument/2006/extended-properties" xmlns:vt="http://schemas.openxmlformats.org/officeDocument/2006/docPropsVTypes">
  <Template>Crop design</Template>
  <TotalTime>205</TotalTime>
  <Words>779</Words>
  <Application>Microsoft Office PowerPoint</Application>
  <PresentationFormat>Widescreen</PresentationFormat>
  <Paragraphs>76</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Crop</vt:lpstr>
      <vt:lpstr>SALARY AND COMPENSATION ANALYSIS THROUGH EXCEL DATA MODELING</vt:lpstr>
      <vt:lpstr>PROJECT TITLE          SALARY AND COMPENSATION ANALYSIS THROUGH EXCEL DATA MODELLING  </vt:lpstr>
      <vt:lpstr>AGENDA</vt:lpstr>
      <vt:lpstr>PROBLEM STATEMENT </vt:lpstr>
      <vt:lpstr>PROJECT OVERVIEW</vt:lpstr>
      <vt:lpstr>THE END USERS</vt:lpstr>
      <vt:lpstr>OUR SOLUTIONS AND ITS VALUE PROPOSITIONS</vt:lpstr>
      <vt:lpstr>PowerPoint Presentation</vt:lpstr>
      <vt:lpstr>PowerPoint Presentation</vt:lpstr>
      <vt:lpstr>PowerPoint Presentation</vt:lpstr>
      <vt:lpstr> 3.  Data cleaning: </vt:lpstr>
      <vt:lpstr>RESULT</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SALARY AND COMPENSATION ANALYSIS THROUGH EXCEL DATA MODELING</dc:title>
  <dc:creator>BARAKATH M</dc:creator>
  <cp:lastModifiedBy>MOHANA PRIYA.R</cp:lastModifiedBy>
  <cp:revision>4</cp:revision>
  <dcterms:created xsi:type="dcterms:W3CDTF">2024-08-25T17:54:59Z</dcterms:created>
  <dcterms:modified xsi:type="dcterms:W3CDTF">2024-08-26T09:49:28Z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